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56" r:id="rId2"/>
    <p:sldId id="258" r:id="rId3"/>
    <p:sldId id="260" r:id="rId4"/>
    <p:sldId id="259" r:id="rId5"/>
    <p:sldId id="262" r:id="rId6"/>
    <p:sldId id="320" r:id="rId7"/>
    <p:sldId id="323" r:id="rId8"/>
    <p:sldId id="322" r:id="rId9"/>
    <p:sldId id="321" r:id="rId10"/>
    <p:sldId id="324" r:id="rId11"/>
    <p:sldId id="267" r:id="rId12"/>
    <p:sldId id="325" r:id="rId13"/>
    <p:sldId id="326" r:id="rId14"/>
    <p:sldId id="327" r:id="rId15"/>
    <p:sldId id="279" r:id="rId16"/>
    <p:sldId id="271" r:id="rId17"/>
    <p:sldId id="272" r:id="rId18"/>
    <p:sldId id="273" r:id="rId19"/>
    <p:sldId id="274" r:id="rId20"/>
    <p:sldId id="275" r:id="rId21"/>
    <p:sldId id="276" r:id="rId22"/>
    <p:sldId id="277" r:id="rId23"/>
    <p:sldId id="269" r:id="rId24"/>
    <p:sldId id="280" r:id="rId25"/>
    <p:sldId id="270" r:id="rId26"/>
    <p:sldId id="281" r:id="rId27"/>
    <p:sldId id="282" r:id="rId28"/>
    <p:sldId id="284" r:id="rId29"/>
    <p:sldId id="285" r:id="rId30"/>
    <p:sldId id="286" r:id="rId31"/>
    <p:sldId id="287" r:id="rId32"/>
    <p:sldId id="288" r:id="rId33"/>
    <p:sldId id="289" r:id="rId34"/>
    <p:sldId id="290" r:id="rId35"/>
    <p:sldId id="283" r:id="rId36"/>
    <p:sldId id="299" r:id="rId37"/>
    <p:sldId id="291" r:id="rId38"/>
    <p:sldId id="292" r:id="rId39"/>
    <p:sldId id="293" r:id="rId40"/>
    <p:sldId id="294" r:id="rId41"/>
    <p:sldId id="295" r:id="rId42"/>
    <p:sldId id="297" r:id="rId43"/>
    <p:sldId id="298" r:id="rId44"/>
    <p:sldId id="300" r:id="rId45"/>
    <p:sldId id="301" r:id="rId46"/>
    <p:sldId id="302" r:id="rId47"/>
    <p:sldId id="303" r:id="rId48"/>
    <p:sldId id="304" r:id="rId49"/>
    <p:sldId id="305" r:id="rId50"/>
    <p:sldId id="310" r:id="rId51"/>
    <p:sldId id="307" r:id="rId52"/>
    <p:sldId id="306" r:id="rId53"/>
    <p:sldId id="308" r:id="rId54"/>
    <p:sldId id="309" r:id="rId55"/>
    <p:sldId id="311" r:id="rId56"/>
    <p:sldId id="312" r:id="rId57"/>
    <p:sldId id="313" r:id="rId58"/>
    <p:sldId id="314" r:id="rId59"/>
    <p:sldId id="315" r:id="rId60"/>
    <p:sldId id="316" r:id="rId61"/>
    <p:sldId id="317" r:id="rId62"/>
    <p:sldId id="318" r:id="rId63"/>
    <p:sldId id="319"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85580"/>
  </p:normalViewPr>
  <p:slideViewPr>
    <p:cSldViewPr snapToGrid="0" snapToObjects="1">
      <p:cViewPr varScale="1">
        <p:scale>
          <a:sx n="84" d="100"/>
          <a:sy n="84" d="100"/>
        </p:scale>
        <p:origin x="208"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oleObject" Target="file:////Users/kimjongdill/Desktop/quads/cas_v_delegation_experiment/performance_model.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 Of Delegated Data Structure in Memory Heierarchy</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L1 Resident</c:v>
          </c:tx>
          <c:spPr>
            <a:ln w="28575" cap="rnd">
              <a:solidFill>
                <a:schemeClr val="accent2"/>
              </a:solidFill>
              <a:round/>
            </a:ln>
            <a:effectLst/>
          </c:spPr>
          <c:marker>
            <c:symbol val="none"/>
          </c:marker>
          <c:cat>
            <c:numRef>
              <c:f>'What-If (2)'!$B$32:$B$67</c:f>
              <c:numCache>
                <c:formatCode>General</c:formatCode>
                <c:ptCount val="3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numCache>
            </c:numRef>
          </c:cat>
          <c:val>
            <c:numRef>
              <c:f>'What-If (2)'!$I$32:$I$67</c:f>
              <c:numCache>
                <c:formatCode>General</c:formatCode>
                <c:ptCount val="3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numCache>
            </c:numRef>
          </c:val>
          <c:smooth val="0"/>
          <c:extLst>
            <c:ext xmlns:c16="http://schemas.microsoft.com/office/drawing/2014/chart" uri="{C3380CC4-5D6E-409C-BE32-E72D297353CC}">
              <c16:uniqueId val="{00000000-18A2-0F41-B1C0-152992CE9E6F}"/>
            </c:ext>
          </c:extLst>
        </c:ser>
        <c:ser>
          <c:idx val="1"/>
          <c:order val="1"/>
          <c:tx>
            <c:v>L2 Resident</c:v>
          </c:tx>
          <c:spPr>
            <a:ln w="28575" cap="rnd">
              <a:solidFill>
                <a:schemeClr val="accent4"/>
              </a:solidFill>
              <a:round/>
            </a:ln>
            <a:effectLst/>
          </c:spPr>
          <c:marker>
            <c:symbol val="none"/>
          </c:marker>
          <c:cat>
            <c:numRef>
              <c:f>'What-If (2)'!$B$32:$B$67</c:f>
              <c:numCache>
                <c:formatCode>General</c:formatCode>
                <c:ptCount val="3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numCache>
            </c:numRef>
          </c:cat>
          <c:val>
            <c:numRef>
              <c:f>'What-If (2)'!$J$32:$J$67</c:f>
              <c:numCache>
                <c:formatCode>General</c:formatCode>
                <c:ptCount val="36"/>
                <c:pt idx="0">
                  <c:v>0</c:v>
                </c:pt>
                <c:pt idx="1">
                  <c:v>0</c:v>
                </c:pt>
                <c:pt idx="2">
                  <c:v>0</c:v>
                </c:pt>
                <c:pt idx="3">
                  <c:v>0</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0.9398193359375</c:v>
                </c:pt>
                <c:pt idx="19">
                  <c:v>0.46990966796875</c:v>
                </c:pt>
                <c:pt idx="20">
                  <c:v>0.234954833984375</c:v>
                </c:pt>
                <c:pt idx="21">
                  <c:v>0.1174774169921875</c:v>
                </c:pt>
                <c:pt idx="22">
                  <c:v>5.873870849609375E-2</c:v>
                </c:pt>
                <c:pt idx="23">
                  <c:v>2.9369354248046875E-2</c:v>
                </c:pt>
                <c:pt idx="24">
                  <c:v>1.4684677124023438E-2</c:v>
                </c:pt>
                <c:pt idx="25">
                  <c:v>7.3423385620117188E-3</c:v>
                </c:pt>
                <c:pt idx="26">
                  <c:v>3.6711692810058594E-3</c:v>
                </c:pt>
                <c:pt idx="27">
                  <c:v>1.8355846405029297E-3</c:v>
                </c:pt>
                <c:pt idx="28">
                  <c:v>9.1779232025146484E-4</c:v>
                </c:pt>
                <c:pt idx="29">
                  <c:v>4.5889616012573242E-4</c:v>
                </c:pt>
                <c:pt idx="30">
                  <c:v>2.2944808006286621E-4</c:v>
                </c:pt>
                <c:pt idx="31">
                  <c:v>1.1472404003143311E-4</c:v>
                </c:pt>
                <c:pt idx="32">
                  <c:v>5.7362020015716553E-5</c:v>
                </c:pt>
                <c:pt idx="33">
                  <c:v>2.8681010007858276E-5</c:v>
                </c:pt>
                <c:pt idx="34">
                  <c:v>1.4340505003929138E-5</c:v>
                </c:pt>
                <c:pt idx="35">
                  <c:v>7.1702525019645691E-6</c:v>
                </c:pt>
              </c:numCache>
            </c:numRef>
          </c:val>
          <c:smooth val="0"/>
          <c:extLst>
            <c:ext xmlns:c16="http://schemas.microsoft.com/office/drawing/2014/chart" uri="{C3380CC4-5D6E-409C-BE32-E72D297353CC}">
              <c16:uniqueId val="{00000001-18A2-0F41-B1C0-152992CE9E6F}"/>
            </c:ext>
          </c:extLst>
        </c:ser>
        <c:ser>
          <c:idx val="2"/>
          <c:order val="2"/>
          <c:tx>
            <c:v>L3 Resident</c:v>
          </c:tx>
          <c:spPr>
            <a:ln w="28575" cap="rnd">
              <a:solidFill>
                <a:schemeClr val="accent6"/>
              </a:solidFill>
              <a:round/>
            </a:ln>
            <a:effectLst/>
          </c:spPr>
          <c:marker>
            <c:symbol val="none"/>
          </c:marker>
          <c:cat>
            <c:numRef>
              <c:f>'What-If (2)'!$B$32:$B$67</c:f>
              <c:numCache>
                <c:formatCode>General</c:formatCode>
                <c:ptCount val="3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numCache>
            </c:numRef>
          </c:cat>
          <c:val>
            <c:numRef>
              <c:f>'What-If (2)'!$K$32:$K$67</c:f>
              <c:numCache>
                <c:formatCode>General</c:formatCode>
                <c:ptCount val="3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6.01806640625E-2</c:v>
                </c:pt>
                <c:pt idx="19">
                  <c:v>0.53009033203125</c:v>
                </c:pt>
                <c:pt idx="20">
                  <c:v>0.6015625</c:v>
                </c:pt>
                <c:pt idx="21">
                  <c:v>0.30078125</c:v>
                </c:pt>
                <c:pt idx="22">
                  <c:v>0.150390625</c:v>
                </c:pt>
                <c:pt idx="23">
                  <c:v>7.51953125E-2</c:v>
                </c:pt>
                <c:pt idx="24">
                  <c:v>3.759765625E-2</c:v>
                </c:pt>
                <c:pt idx="25">
                  <c:v>1.8798828125E-2</c:v>
                </c:pt>
                <c:pt idx="26">
                  <c:v>9.3994140625E-3</c:v>
                </c:pt>
                <c:pt idx="27">
                  <c:v>4.69970703125E-3</c:v>
                </c:pt>
                <c:pt idx="28">
                  <c:v>2.349853515625E-3</c:v>
                </c:pt>
                <c:pt idx="29">
                  <c:v>1.1749267578125E-3</c:v>
                </c:pt>
                <c:pt idx="30">
                  <c:v>5.8746337890625E-4</c:v>
                </c:pt>
                <c:pt idx="31">
                  <c:v>2.93731689453125E-4</c:v>
                </c:pt>
                <c:pt idx="32">
                  <c:v>1.468658447265625E-4</c:v>
                </c:pt>
                <c:pt idx="33">
                  <c:v>7.343292236328125E-5</c:v>
                </c:pt>
                <c:pt idx="34">
                  <c:v>3.6716461181640625E-5</c:v>
                </c:pt>
                <c:pt idx="35">
                  <c:v>1.8358230590820312E-5</c:v>
                </c:pt>
              </c:numCache>
            </c:numRef>
          </c:val>
          <c:smooth val="0"/>
          <c:extLst>
            <c:ext xmlns:c16="http://schemas.microsoft.com/office/drawing/2014/chart" uri="{C3380CC4-5D6E-409C-BE32-E72D297353CC}">
              <c16:uniqueId val="{00000002-18A2-0F41-B1C0-152992CE9E6F}"/>
            </c:ext>
          </c:extLst>
        </c:ser>
        <c:ser>
          <c:idx val="3"/>
          <c:order val="3"/>
          <c:tx>
            <c:v>DRAM Resident</c:v>
          </c:tx>
          <c:spPr>
            <a:ln w="28575" cap="rnd">
              <a:solidFill>
                <a:schemeClr val="accent2">
                  <a:lumMod val="60000"/>
                </a:schemeClr>
              </a:solidFill>
              <a:round/>
            </a:ln>
            <a:effectLst/>
          </c:spPr>
          <c:marker>
            <c:symbol val="none"/>
          </c:marker>
          <c:cat>
            <c:numRef>
              <c:f>'What-If (2)'!$B$32:$B$67</c:f>
              <c:numCache>
                <c:formatCode>General</c:formatCode>
                <c:ptCount val="3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numCache>
            </c:numRef>
          </c:cat>
          <c:val>
            <c:numRef>
              <c:f>'What-If (2)'!$L$32:$L$67</c:f>
              <c:numCache>
                <c:formatCode>General</c:formatCode>
                <c:ptCount val="3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0.163482666015625</c:v>
                </c:pt>
                <c:pt idx="21">
                  <c:v>0.5817413330078125</c:v>
                </c:pt>
                <c:pt idx="22">
                  <c:v>0.79087066650390625</c:v>
                </c:pt>
                <c:pt idx="23">
                  <c:v>0.89543533325195312</c:v>
                </c:pt>
                <c:pt idx="24">
                  <c:v>0.94771766662597656</c:v>
                </c:pt>
                <c:pt idx="25">
                  <c:v>0.97385883331298828</c:v>
                </c:pt>
                <c:pt idx="26">
                  <c:v>0.98692941665649414</c:v>
                </c:pt>
                <c:pt idx="27">
                  <c:v>0.99346470832824707</c:v>
                </c:pt>
                <c:pt idx="28">
                  <c:v>0.99673235416412354</c:v>
                </c:pt>
                <c:pt idx="29">
                  <c:v>0.99836617708206177</c:v>
                </c:pt>
                <c:pt idx="30">
                  <c:v>0.99918308854103088</c:v>
                </c:pt>
                <c:pt idx="31">
                  <c:v>0.99959154427051544</c:v>
                </c:pt>
                <c:pt idx="32">
                  <c:v>0.99979577213525772</c:v>
                </c:pt>
                <c:pt idx="33">
                  <c:v>0.99989788606762886</c:v>
                </c:pt>
                <c:pt idx="34">
                  <c:v>0.99994894303381443</c:v>
                </c:pt>
                <c:pt idx="35">
                  <c:v>0.99997447151690722</c:v>
                </c:pt>
              </c:numCache>
            </c:numRef>
          </c:val>
          <c:smooth val="0"/>
          <c:extLst>
            <c:ext xmlns:c16="http://schemas.microsoft.com/office/drawing/2014/chart" uri="{C3380CC4-5D6E-409C-BE32-E72D297353CC}">
              <c16:uniqueId val="{00000003-18A2-0F41-B1C0-152992CE9E6F}"/>
            </c:ext>
          </c:extLst>
        </c:ser>
        <c:dLbls>
          <c:showLegendKey val="0"/>
          <c:showVal val="0"/>
          <c:showCatName val="0"/>
          <c:showSerName val="0"/>
          <c:showPercent val="0"/>
          <c:showBubbleSize val="0"/>
        </c:dLbls>
        <c:smooth val="0"/>
        <c:axId val="346396543"/>
        <c:axId val="346398175"/>
      </c:lineChart>
      <c:catAx>
        <c:axId val="3463965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46398175"/>
        <c:crosses val="autoZero"/>
        <c:auto val="1"/>
        <c:lblAlgn val="ctr"/>
        <c:lblOffset val="100"/>
        <c:noMultiLvlLbl val="0"/>
      </c:catAx>
      <c:valAx>
        <c:axId val="3463981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463965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CC2979-2F2A-E243-8C60-50E24E4FDFE7}" type="datetimeFigureOut">
              <a:rPr lang="en-US" smtClean="0"/>
              <a:t>10/27/19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BEF0E6-55C6-7F4E-BF8F-1447A1DD982A}" type="slidenum">
              <a:rPr lang="en-US" smtClean="0"/>
              <a:t>‹#›</a:t>
            </a:fld>
            <a:endParaRPr lang="en-US"/>
          </a:p>
        </p:txBody>
      </p:sp>
    </p:spTree>
    <p:extLst>
      <p:ext uri="{BB962C8B-B14F-4D97-AF65-F5344CB8AC3E}">
        <p14:creationId xmlns:p14="http://schemas.microsoft.com/office/powerpoint/2010/main" val="1458772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you all for coming today. I’m excited to share with you the work that Prof. Eriksson and my colleagues in the bits lab have been doing for the last several months. </a:t>
            </a:r>
          </a:p>
          <a:p>
            <a:r>
              <a:rPr lang="en-US" dirty="0"/>
              <a:t>We submitted the recommendation paperwork to the department a few weeks back, and we had an optimistic schedule. So, between friends, I’d like to give this talk a new title. </a:t>
            </a:r>
          </a:p>
        </p:txBody>
      </p:sp>
      <p:sp>
        <p:nvSpPr>
          <p:cNvPr id="4" name="Slide Number Placeholder 3"/>
          <p:cNvSpPr>
            <a:spLocks noGrp="1"/>
          </p:cNvSpPr>
          <p:nvPr>
            <p:ph type="sldNum" sz="quarter" idx="5"/>
          </p:nvPr>
        </p:nvSpPr>
        <p:spPr/>
        <p:txBody>
          <a:bodyPr/>
          <a:lstStyle/>
          <a:p>
            <a:fld id="{D9BEF0E6-55C6-7F4E-BF8F-1447A1DD982A}" type="slidenum">
              <a:rPr lang="en-US" smtClean="0"/>
              <a:t>1</a:t>
            </a:fld>
            <a:endParaRPr lang="en-US"/>
          </a:p>
        </p:txBody>
      </p:sp>
    </p:spTree>
    <p:extLst>
      <p:ext uri="{BB962C8B-B14F-4D97-AF65-F5344CB8AC3E}">
        <p14:creationId xmlns:p14="http://schemas.microsoft.com/office/powerpoint/2010/main" val="1067964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even without the application we were working on, I’m excited to present to you the promising </a:t>
            </a:r>
            <a:r>
              <a:rPr lang="en-US" dirty="0" err="1"/>
              <a:t>breakthoughs</a:t>
            </a:r>
            <a:r>
              <a:rPr lang="en-US" dirty="0"/>
              <a:t> we’ve been making with delegation. </a:t>
            </a:r>
          </a:p>
        </p:txBody>
      </p:sp>
      <p:sp>
        <p:nvSpPr>
          <p:cNvPr id="4" name="Slide Number Placeholder 3"/>
          <p:cNvSpPr>
            <a:spLocks noGrp="1"/>
          </p:cNvSpPr>
          <p:nvPr>
            <p:ph type="sldNum" sz="quarter" idx="5"/>
          </p:nvPr>
        </p:nvSpPr>
        <p:spPr/>
        <p:txBody>
          <a:bodyPr/>
          <a:lstStyle/>
          <a:p>
            <a:fld id="{D9BEF0E6-55C6-7F4E-BF8F-1447A1DD982A}" type="slidenum">
              <a:rPr lang="en-US" smtClean="0"/>
              <a:t>2</a:t>
            </a:fld>
            <a:endParaRPr lang="en-US"/>
          </a:p>
        </p:txBody>
      </p:sp>
    </p:spTree>
    <p:extLst>
      <p:ext uri="{BB962C8B-B14F-4D97-AF65-F5344CB8AC3E}">
        <p14:creationId xmlns:p14="http://schemas.microsoft.com/office/powerpoint/2010/main" val="3237716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processor has domain over the entire data structure. However, </a:t>
            </a:r>
          </a:p>
        </p:txBody>
      </p:sp>
      <p:sp>
        <p:nvSpPr>
          <p:cNvPr id="4" name="Slide Number Placeholder 3"/>
          <p:cNvSpPr>
            <a:spLocks noGrp="1"/>
          </p:cNvSpPr>
          <p:nvPr>
            <p:ph type="sldNum" sz="quarter" idx="5"/>
          </p:nvPr>
        </p:nvSpPr>
        <p:spPr/>
        <p:txBody>
          <a:bodyPr/>
          <a:lstStyle/>
          <a:p>
            <a:fld id="{D9BEF0E6-55C6-7F4E-BF8F-1447A1DD982A}" type="slidenum">
              <a:rPr lang="en-US" smtClean="0"/>
              <a:t>5</a:t>
            </a:fld>
            <a:endParaRPr lang="en-US"/>
          </a:p>
        </p:txBody>
      </p:sp>
    </p:spTree>
    <p:extLst>
      <p:ext uri="{BB962C8B-B14F-4D97-AF65-F5344CB8AC3E}">
        <p14:creationId xmlns:p14="http://schemas.microsoft.com/office/powerpoint/2010/main" val="2841671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instead of synchronization, we try delegation. We give exclusive control of the data structure a single thread </a:t>
            </a:r>
            <a:r>
              <a:rPr lang="en-US"/>
              <a:t>we call a server. </a:t>
            </a:r>
          </a:p>
        </p:txBody>
      </p:sp>
      <p:sp>
        <p:nvSpPr>
          <p:cNvPr id="4" name="Slide Number Placeholder 3"/>
          <p:cNvSpPr>
            <a:spLocks noGrp="1"/>
          </p:cNvSpPr>
          <p:nvPr>
            <p:ph type="sldNum" sz="quarter" idx="5"/>
          </p:nvPr>
        </p:nvSpPr>
        <p:spPr/>
        <p:txBody>
          <a:bodyPr/>
          <a:lstStyle/>
          <a:p>
            <a:fld id="{D9BEF0E6-55C6-7F4E-BF8F-1447A1DD982A}" type="slidenum">
              <a:rPr lang="en-US" smtClean="0"/>
              <a:t>11</a:t>
            </a:fld>
            <a:endParaRPr lang="en-US"/>
          </a:p>
        </p:txBody>
      </p:sp>
    </p:spTree>
    <p:extLst>
      <p:ext uri="{BB962C8B-B14F-4D97-AF65-F5344CB8AC3E}">
        <p14:creationId xmlns:p14="http://schemas.microsoft.com/office/powerpoint/2010/main" val="1380850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1578E-7238-8C4D-88C8-33B11BD41E4F}"/>
              </a:ext>
            </a:extLst>
          </p:cNvPr>
          <p:cNvSpPr>
            <a:spLocks noGrp="1"/>
          </p:cNvSpPr>
          <p:nvPr>
            <p:ph type="ctrTitle"/>
          </p:nvPr>
        </p:nvSpPr>
        <p:spPr>
          <a:xfrm>
            <a:off x="216061" y="406400"/>
            <a:ext cx="9144000" cy="2387600"/>
          </a:xfrm>
        </p:spPr>
        <p:txBody>
          <a:bodyPr anchor="t"/>
          <a:lstStyle>
            <a:lvl1pPr algn="l">
              <a:defRPr sz="6000">
                <a:latin typeface="Helvetica" pitchFamily="2" charset="0"/>
              </a:defRPr>
            </a:lvl1pPr>
          </a:lstStyle>
          <a:p>
            <a:r>
              <a:rPr lang="en-US"/>
              <a:t>Click to edit Master title style</a:t>
            </a:r>
          </a:p>
        </p:txBody>
      </p:sp>
      <p:sp>
        <p:nvSpPr>
          <p:cNvPr id="3" name="Subtitle 2">
            <a:extLst>
              <a:ext uri="{FF2B5EF4-FFF2-40B4-BE49-F238E27FC236}">
                <a16:creationId xmlns:a16="http://schemas.microsoft.com/office/drawing/2014/main" id="{4174E42F-4DA1-1049-98E0-894797ED6E99}"/>
              </a:ext>
            </a:extLst>
          </p:cNvPr>
          <p:cNvSpPr>
            <a:spLocks noGrp="1"/>
          </p:cNvSpPr>
          <p:nvPr>
            <p:ph type="subTitle" idx="1"/>
          </p:nvPr>
        </p:nvSpPr>
        <p:spPr>
          <a:xfrm>
            <a:off x="216061" y="3092752"/>
            <a:ext cx="9144000" cy="1655762"/>
          </a:xfrm>
        </p:spPr>
        <p:txBody>
          <a:bodyPr/>
          <a:lstStyle>
            <a:lvl1pPr marL="0" indent="0" algn="l">
              <a:buNone/>
              <a:defRPr sz="2400">
                <a:latin typeface="Helvetic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980CD5-80A8-3846-81A0-06B414B8BFDC}"/>
              </a:ext>
            </a:extLst>
          </p:cNvPr>
          <p:cNvSpPr>
            <a:spLocks noGrp="1"/>
          </p:cNvSpPr>
          <p:nvPr>
            <p:ph type="dt" sz="half" idx="10"/>
          </p:nvPr>
        </p:nvSpPr>
        <p:spPr/>
        <p:txBody>
          <a:bodyPr/>
          <a:lstStyle>
            <a:lvl1pPr>
              <a:defRPr>
                <a:latin typeface="Helvetica" pitchFamily="2" charset="0"/>
              </a:defRPr>
            </a:lvl1pPr>
          </a:lstStyle>
          <a:p>
            <a:fld id="{8CC4031F-BBFD-9C4E-9B42-08EB5BC6506B}" type="datetimeFigureOut">
              <a:rPr lang="en-US" smtClean="0"/>
              <a:pPr/>
              <a:t>10/27/19</a:t>
            </a:fld>
            <a:endParaRPr lang="en-US"/>
          </a:p>
        </p:txBody>
      </p:sp>
      <p:sp>
        <p:nvSpPr>
          <p:cNvPr id="5" name="Footer Placeholder 4">
            <a:extLst>
              <a:ext uri="{FF2B5EF4-FFF2-40B4-BE49-F238E27FC236}">
                <a16:creationId xmlns:a16="http://schemas.microsoft.com/office/drawing/2014/main" id="{1A227AC7-2D47-1747-94F8-FE039C0AF514}"/>
              </a:ext>
            </a:extLst>
          </p:cNvPr>
          <p:cNvSpPr>
            <a:spLocks noGrp="1"/>
          </p:cNvSpPr>
          <p:nvPr>
            <p:ph type="ftr" sz="quarter" idx="11"/>
          </p:nvPr>
        </p:nvSpPr>
        <p:spPr/>
        <p:txBody>
          <a:bodyPr/>
          <a:lstStyle>
            <a:lvl1pPr>
              <a:defRPr>
                <a:latin typeface="Helvetica" pitchFamily="2" charset="0"/>
              </a:defRPr>
            </a:lvl1pPr>
          </a:lstStyle>
          <a:p>
            <a:endParaRPr lang="en-US" dirty="0"/>
          </a:p>
        </p:txBody>
      </p:sp>
      <p:sp>
        <p:nvSpPr>
          <p:cNvPr id="6" name="Slide Number Placeholder 5">
            <a:extLst>
              <a:ext uri="{FF2B5EF4-FFF2-40B4-BE49-F238E27FC236}">
                <a16:creationId xmlns:a16="http://schemas.microsoft.com/office/drawing/2014/main" id="{9F03C2BA-708D-F64F-A482-E0D341855192}"/>
              </a:ext>
            </a:extLst>
          </p:cNvPr>
          <p:cNvSpPr>
            <a:spLocks noGrp="1"/>
          </p:cNvSpPr>
          <p:nvPr>
            <p:ph type="sldNum" sz="quarter" idx="12"/>
          </p:nvPr>
        </p:nvSpPr>
        <p:spPr/>
        <p:txBody>
          <a:bodyPr/>
          <a:lstStyle>
            <a:lvl1pPr>
              <a:defRPr>
                <a:latin typeface="Helvetica" pitchFamily="2" charset="0"/>
              </a:defRPr>
            </a:lvl1pPr>
          </a:lstStyle>
          <a:p>
            <a:fld id="{F8536A6A-2265-084E-BDE2-88F708295570}" type="slidenum">
              <a:rPr lang="en-US" smtClean="0"/>
              <a:pPr/>
              <a:t>‹#›</a:t>
            </a:fld>
            <a:endParaRPr lang="en-US"/>
          </a:p>
        </p:txBody>
      </p:sp>
    </p:spTree>
    <p:extLst>
      <p:ext uri="{BB962C8B-B14F-4D97-AF65-F5344CB8AC3E}">
        <p14:creationId xmlns:p14="http://schemas.microsoft.com/office/powerpoint/2010/main" val="1458522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5C047-8504-294F-A666-62E7814AD6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BC9CB3-371F-5D4B-891A-A60D932DB3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7D7B41-8CAE-E142-9546-3205F404E7E2}"/>
              </a:ext>
            </a:extLst>
          </p:cNvPr>
          <p:cNvSpPr>
            <a:spLocks noGrp="1"/>
          </p:cNvSpPr>
          <p:nvPr>
            <p:ph type="dt" sz="half" idx="10"/>
          </p:nvPr>
        </p:nvSpPr>
        <p:spPr/>
        <p:txBody>
          <a:bodyPr/>
          <a:lstStyle/>
          <a:p>
            <a:fld id="{8CC4031F-BBFD-9C4E-9B42-08EB5BC6506B}" type="datetimeFigureOut">
              <a:rPr lang="en-US" smtClean="0"/>
              <a:t>10/27/19</a:t>
            </a:fld>
            <a:endParaRPr lang="en-US"/>
          </a:p>
        </p:txBody>
      </p:sp>
      <p:sp>
        <p:nvSpPr>
          <p:cNvPr id="5" name="Footer Placeholder 4">
            <a:extLst>
              <a:ext uri="{FF2B5EF4-FFF2-40B4-BE49-F238E27FC236}">
                <a16:creationId xmlns:a16="http://schemas.microsoft.com/office/drawing/2014/main" id="{B1BC0264-2CC7-B64E-99EE-BB25209F6E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20614F-E321-FC45-A835-F7A8C8559205}"/>
              </a:ext>
            </a:extLst>
          </p:cNvPr>
          <p:cNvSpPr>
            <a:spLocks noGrp="1"/>
          </p:cNvSpPr>
          <p:nvPr>
            <p:ph type="sldNum" sz="quarter" idx="12"/>
          </p:nvPr>
        </p:nvSpPr>
        <p:spPr/>
        <p:txBody>
          <a:bodyPr/>
          <a:lstStyle/>
          <a:p>
            <a:fld id="{F8536A6A-2265-084E-BDE2-88F708295570}" type="slidenum">
              <a:rPr lang="en-US" smtClean="0"/>
              <a:t>‹#›</a:t>
            </a:fld>
            <a:endParaRPr lang="en-US"/>
          </a:p>
        </p:txBody>
      </p:sp>
    </p:spTree>
    <p:extLst>
      <p:ext uri="{BB962C8B-B14F-4D97-AF65-F5344CB8AC3E}">
        <p14:creationId xmlns:p14="http://schemas.microsoft.com/office/powerpoint/2010/main" val="258817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F3533B-F529-0E47-BA90-2B4E38D710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9CC9B4-1AF4-3D4D-8757-E09203B57A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DFB58E-6847-8E48-9160-B66B9EE4FF91}"/>
              </a:ext>
            </a:extLst>
          </p:cNvPr>
          <p:cNvSpPr>
            <a:spLocks noGrp="1"/>
          </p:cNvSpPr>
          <p:nvPr>
            <p:ph type="dt" sz="half" idx="10"/>
          </p:nvPr>
        </p:nvSpPr>
        <p:spPr/>
        <p:txBody>
          <a:bodyPr/>
          <a:lstStyle/>
          <a:p>
            <a:fld id="{8CC4031F-BBFD-9C4E-9B42-08EB5BC6506B}" type="datetimeFigureOut">
              <a:rPr lang="en-US" smtClean="0"/>
              <a:t>10/27/19</a:t>
            </a:fld>
            <a:endParaRPr lang="en-US"/>
          </a:p>
        </p:txBody>
      </p:sp>
      <p:sp>
        <p:nvSpPr>
          <p:cNvPr id="5" name="Footer Placeholder 4">
            <a:extLst>
              <a:ext uri="{FF2B5EF4-FFF2-40B4-BE49-F238E27FC236}">
                <a16:creationId xmlns:a16="http://schemas.microsoft.com/office/drawing/2014/main" id="{AACF0A2C-7E70-FB4B-A09B-01DB1A78DD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0856BA-6997-7648-A4F8-C3A0B8EE9F5D}"/>
              </a:ext>
            </a:extLst>
          </p:cNvPr>
          <p:cNvSpPr>
            <a:spLocks noGrp="1"/>
          </p:cNvSpPr>
          <p:nvPr>
            <p:ph type="sldNum" sz="quarter" idx="12"/>
          </p:nvPr>
        </p:nvSpPr>
        <p:spPr/>
        <p:txBody>
          <a:bodyPr/>
          <a:lstStyle/>
          <a:p>
            <a:fld id="{F8536A6A-2265-084E-BDE2-88F708295570}" type="slidenum">
              <a:rPr lang="en-US" smtClean="0"/>
              <a:t>‹#›</a:t>
            </a:fld>
            <a:endParaRPr lang="en-US"/>
          </a:p>
        </p:txBody>
      </p:sp>
    </p:spTree>
    <p:extLst>
      <p:ext uri="{BB962C8B-B14F-4D97-AF65-F5344CB8AC3E}">
        <p14:creationId xmlns:p14="http://schemas.microsoft.com/office/powerpoint/2010/main" val="2860897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D8996-29C9-F649-8A13-2438068CF1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BD61FE-00F6-284D-AE64-2F40540568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906052-C735-004B-B80D-EA45DD8FA304}"/>
              </a:ext>
            </a:extLst>
          </p:cNvPr>
          <p:cNvSpPr>
            <a:spLocks noGrp="1"/>
          </p:cNvSpPr>
          <p:nvPr>
            <p:ph type="dt" sz="half" idx="10"/>
          </p:nvPr>
        </p:nvSpPr>
        <p:spPr/>
        <p:txBody>
          <a:bodyPr/>
          <a:lstStyle/>
          <a:p>
            <a:fld id="{8CC4031F-BBFD-9C4E-9B42-08EB5BC6506B}" type="datetimeFigureOut">
              <a:rPr lang="en-US" smtClean="0"/>
              <a:t>10/27/19</a:t>
            </a:fld>
            <a:endParaRPr lang="en-US"/>
          </a:p>
        </p:txBody>
      </p:sp>
      <p:sp>
        <p:nvSpPr>
          <p:cNvPr id="5" name="Footer Placeholder 4">
            <a:extLst>
              <a:ext uri="{FF2B5EF4-FFF2-40B4-BE49-F238E27FC236}">
                <a16:creationId xmlns:a16="http://schemas.microsoft.com/office/drawing/2014/main" id="{E80F1BD4-889C-BF47-95FC-0BC21E0D44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57F8C7-467A-BF48-9AB8-13F0B48C8B20}"/>
              </a:ext>
            </a:extLst>
          </p:cNvPr>
          <p:cNvSpPr>
            <a:spLocks noGrp="1"/>
          </p:cNvSpPr>
          <p:nvPr>
            <p:ph type="sldNum" sz="quarter" idx="12"/>
          </p:nvPr>
        </p:nvSpPr>
        <p:spPr/>
        <p:txBody>
          <a:bodyPr/>
          <a:lstStyle/>
          <a:p>
            <a:fld id="{F8536A6A-2265-084E-BDE2-88F708295570}" type="slidenum">
              <a:rPr lang="en-US" smtClean="0"/>
              <a:t>‹#›</a:t>
            </a:fld>
            <a:endParaRPr lang="en-US"/>
          </a:p>
        </p:txBody>
      </p:sp>
    </p:spTree>
    <p:extLst>
      <p:ext uri="{BB962C8B-B14F-4D97-AF65-F5344CB8AC3E}">
        <p14:creationId xmlns:p14="http://schemas.microsoft.com/office/powerpoint/2010/main" val="3244256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8C2D5-39C0-7749-9B96-FDB00463AF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F12CD7-BE75-0546-9F5D-D910515DB1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1940CD-3EED-3B48-A537-0163DA83D7A3}"/>
              </a:ext>
            </a:extLst>
          </p:cNvPr>
          <p:cNvSpPr>
            <a:spLocks noGrp="1"/>
          </p:cNvSpPr>
          <p:nvPr>
            <p:ph type="dt" sz="half" idx="10"/>
          </p:nvPr>
        </p:nvSpPr>
        <p:spPr/>
        <p:txBody>
          <a:bodyPr/>
          <a:lstStyle/>
          <a:p>
            <a:fld id="{8CC4031F-BBFD-9C4E-9B42-08EB5BC6506B}" type="datetimeFigureOut">
              <a:rPr lang="en-US" smtClean="0"/>
              <a:t>10/27/19</a:t>
            </a:fld>
            <a:endParaRPr lang="en-US" dirty="0"/>
          </a:p>
        </p:txBody>
      </p:sp>
      <p:sp>
        <p:nvSpPr>
          <p:cNvPr id="5" name="Footer Placeholder 4">
            <a:extLst>
              <a:ext uri="{FF2B5EF4-FFF2-40B4-BE49-F238E27FC236}">
                <a16:creationId xmlns:a16="http://schemas.microsoft.com/office/drawing/2014/main" id="{7AC42FC1-0EF2-7B44-931F-FA65BFEB88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E9E1FF-BB30-144D-861E-5DDE3E0298FB}"/>
              </a:ext>
            </a:extLst>
          </p:cNvPr>
          <p:cNvSpPr>
            <a:spLocks noGrp="1"/>
          </p:cNvSpPr>
          <p:nvPr>
            <p:ph type="sldNum" sz="quarter" idx="12"/>
          </p:nvPr>
        </p:nvSpPr>
        <p:spPr/>
        <p:txBody>
          <a:bodyPr/>
          <a:lstStyle/>
          <a:p>
            <a:fld id="{F8536A6A-2265-084E-BDE2-88F708295570}" type="slidenum">
              <a:rPr lang="en-US" smtClean="0"/>
              <a:t>‹#›</a:t>
            </a:fld>
            <a:endParaRPr lang="en-US"/>
          </a:p>
        </p:txBody>
      </p:sp>
    </p:spTree>
    <p:extLst>
      <p:ext uri="{BB962C8B-B14F-4D97-AF65-F5344CB8AC3E}">
        <p14:creationId xmlns:p14="http://schemas.microsoft.com/office/powerpoint/2010/main" val="2748451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068DA-7F70-2E4A-997A-20AB527201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BEC4D2-4170-524E-8241-1620D12B10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EBC25B-DD7D-424C-9450-5B13F5D9ED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641F12-A774-C140-9990-D08C9B1044F6}"/>
              </a:ext>
            </a:extLst>
          </p:cNvPr>
          <p:cNvSpPr>
            <a:spLocks noGrp="1"/>
          </p:cNvSpPr>
          <p:nvPr>
            <p:ph type="dt" sz="half" idx="10"/>
          </p:nvPr>
        </p:nvSpPr>
        <p:spPr/>
        <p:txBody>
          <a:bodyPr/>
          <a:lstStyle/>
          <a:p>
            <a:fld id="{8CC4031F-BBFD-9C4E-9B42-08EB5BC6506B}" type="datetimeFigureOut">
              <a:rPr lang="en-US" smtClean="0"/>
              <a:t>10/27/19</a:t>
            </a:fld>
            <a:endParaRPr lang="en-US"/>
          </a:p>
        </p:txBody>
      </p:sp>
      <p:sp>
        <p:nvSpPr>
          <p:cNvPr id="6" name="Footer Placeholder 5">
            <a:extLst>
              <a:ext uri="{FF2B5EF4-FFF2-40B4-BE49-F238E27FC236}">
                <a16:creationId xmlns:a16="http://schemas.microsoft.com/office/drawing/2014/main" id="{83169698-808C-DC4D-8DEE-8086A636A0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9748BE-96B5-5243-AF69-C9EA2FAF0F14}"/>
              </a:ext>
            </a:extLst>
          </p:cNvPr>
          <p:cNvSpPr>
            <a:spLocks noGrp="1"/>
          </p:cNvSpPr>
          <p:nvPr>
            <p:ph type="sldNum" sz="quarter" idx="12"/>
          </p:nvPr>
        </p:nvSpPr>
        <p:spPr/>
        <p:txBody>
          <a:bodyPr/>
          <a:lstStyle/>
          <a:p>
            <a:fld id="{F8536A6A-2265-084E-BDE2-88F708295570}" type="slidenum">
              <a:rPr lang="en-US" smtClean="0"/>
              <a:t>‹#›</a:t>
            </a:fld>
            <a:endParaRPr lang="en-US"/>
          </a:p>
        </p:txBody>
      </p:sp>
    </p:spTree>
    <p:extLst>
      <p:ext uri="{BB962C8B-B14F-4D97-AF65-F5344CB8AC3E}">
        <p14:creationId xmlns:p14="http://schemas.microsoft.com/office/powerpoint/2010/main" val="398978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DB88-DF14-F244-9173-9E82F48FBE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18A877-CAF0-3A4F-B063-84F5CC0022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96A623-1EB1-8B4F-99B6-F55EFA8544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777307-1EA9-544E-8F1C-4A7FC20F08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9B3BD0-CF94-D34E-827E-68A60E462F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D9320B-B0E9-0946-A48F-9751515E3A2E}"/>
              </a:ext>
            </a:extLst>
          </p:cNvPr>
          <p:cNvSpPr>
            <a:spLocks noGrp="1"/>
          </p:cNvSpPr>
          <p:nvPr>
            <p:ph type="dt" sz="half" idx="10"/>
          </p:nvPr>
        </p:nvSpPr>
        <p:spPr/>
        <p:txBody>
          <a:bodyPr/>
          <a:lstStyle/>
          <a:p>
            <a:fld id="{8CC4031F-BBFD-9C4E-9B42-08EB5BC6506B}" type="datetimeFigureOut">
              <a:rPr lang="en-US" smtClean="0"/>
              <a:t>10/27/19</a:t>
            </a:fld>
            <a:endParaRPr lang="en-US"/>
          </a:p>
        </p:txBody>
      </p:sp>
      <p:sp>
        <p:nvSpPr>
          <p:cNvPr id="8" name="Footer Placeholder 7">
            <a:extLst>
              <a:ext uri="{FF2B5EF4-FFF2-40B4-BE49-F238E27FC236}">
                <a16:creationId xmlns:a16="http://schemas.microsoft.com/office/drawing/2014/main" id="{4ECF4FC9-3883-CE4C-85EF-8ED163A525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E8E0D9-2C24-4541-B30A-EBB64AF5CE55}"/>
              </a:ext>
            </a:extLst>
          </p:cNvPr>
          <p:cNvSpPr>
            <a:spLocks noGrp="1"/>
          </p:cNvSpPr>
          <p:nvPr>
            <p:ph type="sldNum" sz="quarter" idx="12"/>
          </p:nvPr>
        </p:nvSpPr>
        <p:spPr/>
        <p:txBody>
          <a:bodyPr/>
          <a:lstStyle/>
          <a:p>
            <a:fld id="{F8536A6A-2265-084E-BDE2-88F708295570}" type="slidenum">
              <a:rPr lang="en-US" smtClean="0"/>
              <a:t>‹#›</a:t>
            </a:fld>
            <a:endParaRPr lang="en-US"/>
          </a:p>
        </p:txBody>
      </p:sp>
    </p:spTree>
    <p:extLst>
      <p:ext uri="{BB962C8B-B14F-4D97-AF65-F5344CB8AC3E}">
        <p14:creationId xmlns:p14="http://schemas.microsoft.com/office/powerpoint/2010/main" val="2605664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DC05-FCD9-DA48-9A92-8E0CF3CF3F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060CDB-9636-994A-8F02-1786E88D450C}"/>
              </a:ext>
            </a:extLst>
          </p:cNvPr>
          <p:cNvSpPr>
            <a:spLocks noGrp="1"/>
          </p:cNvSpPr>
          <p:nvPr>
            <p:ph type="dt" sz="half" idx="10"/>
          </p:nvPr>
        </p:nvSpPr>
        <p:spPr/>
        <p:txBody>
          <a:bodyPr/>
          <a:lstStyle/>
          <a:p>
            <a:fld id="{8CC4031F-BBFD-9C4E-9B42-08EB5BC6506B}" type="datetimeFigureOut">
              <a:rPr lang="en-US" smtClean="0"/>
              <a:t>10/27/19</a:t>
            </a:fld>
            <a:endParaRPr lang="en-US"/>
          </a:p>
        </p:txBody>
      </p:sp>
      <p:sp>
        <p:nvSpPr>
          <p:cNvPr id="4" name="Footer Placeholder 3">
            <a:extLst>
              <a:ext uri="{FF2B5EF4-FFF2-40B4-BE49-F238E27FC236}">
                <a16:creationId xmlns:a16="http://schemas.microsoft.com/office/drawing/2014/main" id="{3D08D4B3-2BD5-E14A-A7CE-5BFD5501EE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27B3D9-3BBF-9B4B-AFC2-8309ABA90828}"/>
              </a:ext>
            </a:extLst>
          </p:cNvPr>
          <p:cNvSpPr>
            <a:spLocks noGrp="1"/>
          </p:cNvSpPr>
          <p:nvPr>
            <p:ph type="sldNum" sz="quarter" idx="12"/>
          </p:nvPr>
        </p:nvSpPr>
        <p:spPr/>
        <p:txBody>
          <a:bodyPr/>
          <a:lstStyle/>
          <a:p>
            <a:fld id="{F8536A6A-2265-084E-BDE2-88F708295570}" type="slidenum">
              <a:rPr lang="en-US" smtClean="0"/>
              <a:t>‹#›</a:t>
            </a:fld>
            <a:endParaRPr lang="en-US"/>
          </a:p>
        </p:txBody>
      </p:sp>
    </p:spTree>
    <p:extLst>
      <p:ext uri="{BB962C8B-B14F-4D97-AF65-F5344CB8AC3E}">
        <p14:creationId xmlns:p14="http://schemas.microsoft.com/office/powerpoint/2010/main" val="1068780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97E977-8A4A-184F-BC4A-4E6AF50E2A0A}"/>
              </a:ext>
            </a:extLst>
          </p:cNvPr>
          <p:cNvSpPr>
            <a:spLocks noGrp="1"/>
          </p:cNvSpPr>
          <p:nvPr>
            <p:ph type="dt" sz="half" idx="10"/>
          </p:nvPr>
        </p:nvSpPr>
        <p:spPr/>
        <p:txBody>
          <a:bodyPr/>
          <a:lstStyle/>
          <a:p>
            <a:fld id="{8CC4031F-BBFD-9C4E-9B42-08EB5BC6506B}" type="datetimeFigureOut">
              <a:rPr lang="en-US" smtClean="0"/>
              <a:t>10/27/19</a:t>
            </a:fld>
            <a:endParaRPr lang="en-US"/>
          </a:p>
        </p:txBody>
      </p:sp>
      <p:sp>
        <p:nvSpPr>
          <p:cNvPr id="3" name="Footer Placeholder 2">
            <a:extLst>
              <a:ext uri="{FF2B5EF4-FFF2-40B4-BE49-F238E27FC236}">
                <a16:creationId xmlns:a16="http://schemas.microsoft.com/office/drawing/2014/main" id="{2F2F84D8-DABE-FB48-91B9-21C2EEC9CC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10992B-8A4B-5B48-AD0D-B17FDE0801FD}"/>
              </a:ext>
            </a:extLst>
          </p:cNvPr>
          <p:cNvSpPr>
            <a:spLocks noGrp="1"/>
          </p:cNvSpPr>
          <p:nvPr>
            <p:ph type="sldNum" sz="quarter" idx="12"/>
          </p:nvPr>
        </p:nvSpPr>
        <p:spPr/>
        <p:txBody>
          <a:bodyPr/>
          <a:lstStyle/>
          <a:p>
            <a:fld id="{F8536A6A-2265-084E-BDE2-88F708295570}" type="slidenum">
              <a:rPr lang="en-US" smtClean="0"/>
              <a:t>‹#›</a:t>
            </a:fld>
            <a:endParaRPr lang="en-US"/>
          </a:p>
        </p:txBody>
      </p:sp>
    </p:spTree>
    <p:extLst>
      <p:ext uri="{BB962C8B-B14F-4D97-AF65-F5344CB8AC3E}">
        <p14:creationId xmlns:p14="http://schemas.microsoft.com/office/powerpoint/2010/main" val="1447228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79C7F-D323-D74D-A356-D15CA3263F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993541-CE9D-3A4A-8019-AD0171C544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3D53B4-14F3-6842-A862-BC88530BBA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01FCF0-C52D-6B4B-9CBE-E042622262DD}"/>
              </a:ext>
            </a:extLst>
          </p:cNvPr>
          <p:cNvSpPr>
            <a:spLocks noGrp="1"/>
          </p:cNvSpPr>
          <p:nvPr>
            <p:ph type="dt" sz="half" idx="10"/>
          </p:nvPr>
        </p:nvSpPr>
        <p:spPr/>
        <p:txBody>
          <a:bodyPr/>
          <a:lstStyle/>
          <a:p>
            <a:fld id="{8CC4031F-BBFD-9C4E-9B42-08EB5BC6506B}" type="datetimeFigureOut">
              <a:rPr lang="en-US" smtClean="0"/>
              <a:t>10/27/19</a:t>
            </a:fld>
            <a:endParaRPr lang="en-US"/>
          </a:p>
        </p:txBody>
      </p:sp>
      <p:sp>
        <p:nvSpPr>
          <p:cNvPr id="6" name="Footer Placeholder 5">
            <a:extLst>
              <a:ext uri="{FF2B5EF4-FFF2-40B4-BE49-F238E27FC236}">
                <a16:creationId xmlns:a16="http://schemas.microsoft.com/office/drawing/2014/main" id="{0D36C042-AD36-C343-920E-05BB6C9039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DCC385-ABBB-AF45-909B-0DBE719F8AF0}"/>
              </a:ext>
            </a:extLst>
          </p:cNvPr>
          <p:cNvSpPr>
            <a:spLocks noGrp="1"/>
          </p:cNvSpPr>
          <p:nvPr>
            <p:ph type="sldNum" sz="quarter" idx="12"/>
          </p:nvPr>
        </p:nvSpPr>
        <p:spPr/>
        <p:txBody>
          <a:bodyPr/>
          <a:lstStyle/>
          <a:p>
            <a:fld id="{F8536A6A-2265-084E-BDE2-88F708295570}" type="slidenum">
              <a:rPr lang="en-US" smtClean="0"/>
              <a:t>‹#›</a:t>
            </a:fld>
            <a:endParaRPr lang="en-US"/>
          </a:p>
        </p:txBody>
      </p:sp>
    </p:spTree>
    <p:extLst>
      <p:ext uri="{BB962C8B-B14F-4D97-AF65-F5344CB8AC3E}">
        <p14:creationId xmlns:p14="http://schemas.microsoft.com/office/powerpoint/2010/main" val="1920405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8732A-168C-3E40-B391-C327EBE00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2A2DDA-6311-8944-A6BC-0A36D7754D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0D99D0-814C-7D43-B395-1000214E6F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B08EBE-6444-5F40-B201-3DABB1E01D81}"/>
              </a:ext>
            </a:extLst>
          </p:cNvPr>
          <p:cNvSpPr>
            <a:spLocks noGrp="1"/>
          </p:cNvSpPr>
          <p:nvPr>
            <p:ph type="dt" sz="half" idx="10"/>
          </p:nvPr>
        </p:nvSpPr>
        <p:spPr/>
        <p:txBody>
          <a:bodyPr/>
          <a:lstStyle/>
          <a:p>
            <a:fld id="{8CC4031F-BBFD-9C4E-9B42-08EB5BC6506B}" type="datetimeFigureOut">
              <a:rPr lang="en-US" smtClean="0"/>
              <a:t>10/27/19</a:t>
            </a:fld>
            <a:endParaRPr lang="en-US"/>
          </a:p>
        </p:txBody>
      </p:sp>
      <p:sp>
        <p:nvSpPr>
          <p:cNvPr id="6" name="Footer Placeholder 5">
            <a:extLst>
              <a:ext uri="{FF2B5EF4-FFF2-40B4-BE49-F238E27FC236}">
                <a16:creationId xmlns:a16="http://schemas.microsoft.com/office/drawing/2014/main" id="{D43DA20D-7AC3-6D4D-98C6-6FFE08AADE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8E4BE9-F8A0-814F-87A1-3466D2C3D78D}"/>
              </a:ext>
            </a:extLst>
          </p:cNvPr>
          <p:cNvSpPr>
            <a:spLocks noGrp="1"/>
          </p:cNvSpPr>
          <p:nvPr>
            <p:ph type="sldNum" sz="quarter" idx="12"/>
          </p:nvPr>
        </p:nvSpPr>
        <p:spPr/>
        <p:txBody>
          <a:bodyPr/>
          <a:lstStyle/>
          <a:p>
            <a:fld id="{F8536A6A-2265-084E-BDE2-88F708295570}" type="slidenum">
              <a:rPr lang="en-US" smtClean="0"/>
              <a:t>‹#›</a:t>
            </a:fld>
            <a:endParaRPr lang="en-US"/>
          </a:p>
        </p:txBody>
      </p:sp>
    </p:spTree>
    <p:extLst>
      <p:ext uri="{BB962C8B-B14F-4D97-AF65-F5344CB8AC3E}">
        <p14:creationId xmlns:p14="http://schemas.microsoft.com/office/powerpoint/2010/main" val="2147176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1CF5E6-B46C-CF47-BA48-963775722919}"/>
              </a:ext>
            </a:extLst>
          </p:cNvPr>
          <p:cNvSpPr>
            <a:spLocks noGrp="1"/>
          </p:cNvSpPr>
          <p:nvPr>
            <p:ph type="title"/>
          </p:nvPr>
        </p:nvSpPr>
        <p:spPr>
          <a:xfrm>
            <a:off x="120570" y="142835"/>
            <a:ext cx="10515600" cy="132556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1AA43830-C479-DB4D-B4D4-AAFA3649B8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4231A5-C1D1-1141-B929-9920F50721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Helvetica" pitchFamily="2" charset="0"/>
              </a:defRPr>
            </a:lvl1pPr>
          </a:lstStyle>
          <a:p>
            <a:r>
              <a:rPr lang="en-US" dirty="0"/>
              <a:t>10/29/2019</a:t>
            </a:r>
          </a:p>
        </p:txBody>
      </p:sp>
      <p:sp>
        <p:nvSpPr>
          <p:cNvPr id="5" name="Footer Placeholder 4">
            <a:extLst>
              <a:ext uri="{FF2B5EF4-FFF2-40B4-BE49-F238E27FC236}">
                <a16:creationId xmlns:a16="http://schemas.microsoft.com/office/drawing/2014/main" id="{7D8EACB9-2075-6E4A-B457-A3A3EA7255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Helvetica" pitchFamily="2" charset="0"/>
              </a:defRPr>
            </a:lvl1pPr>
          </a:lstStyle>
          <a:p>
            <a:endParaRPr lang="en-US"/>
          </a:p>
        </p:txBody>
      </p:sp>
      <p:sp>
        <p:nvSpPr>
          <p:cNvPr id="6" name="Slide Number Placeholder 5">
            <a:extLst>
              <a:ext uri="{FF2B5EF4-FFF2-40B4-BE49-F238E27FC236}">
                <a16:creationId xmlns:a16="http://schemas.microsoft.com/office/drawing/2014/main" id="{A2D2DA83-9536-FE42-800E-DA0D1426DC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itchFamily="2" charset="0"/>
              </a:defRPr>
            </a:lvl1pPr>
          </a:lstStyle>
          <a:p>
            <a:fld id="{F8536A6A-2265-084E-BDE2-88F708295570}" type="slidenum">
              <a:rPr lang="en-US" smtClean="0"/>
              <a:pPr/>
              <a:t>‹#›</a:t>
            </a:fld>
            <a:endParaRPr lang="en-US"/>
          </a:p>
        </p:txBody>
      </p:sp>
    </p:spTree>
    <p:extLst>
      <p:ext uri="{BB962C8B-B14F-4D97-AF65-F5344CB8AC3E}">
        <p14:creationId xmlns:p14="http://schemas.microsoft.com/office/powerpoint/2010/main" val="4179031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7.wdp"/><Relationship Id="rId4"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9.wdp"/></Relationships>
</file>

<file path=ppt/slides/_rels/slide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0.wdp"/></Relationships>
</file>

<file path=ppt/slides/_rels/slide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1.wdp"/></Relationships>
</file>

<file path=ppt/slides/_rels/slide1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6.wdp"/><Relationship Id="rId4" Type="http://schemas.microsoft.com/office/2007/relationships/hdphoto" Target="../media/hdphoto8.wdp"/></Relationships>
</file>

<file path=ppt/slides/_rels/slide21.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15.wdp"/><Relationship Id="rId4" Type="http://schemas.microsoft.com/office/2007/relationships/hdphoto" Target="../media/hdphoto14.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7.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9.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25.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28.wdp"/><Relationship Id="rId4" Type="http://schemas.microsoft.com/office/2007/relationships/hdphoto" Target="../media/hdphoto27.wdp"/></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2.wdp"/><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3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png"/><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B44C-E165-9647-8290-E5A7B9F06B29}"/>
              </a:ext>
            </a:extLst>
          </p:cNvPr>
          <p:cNvSpPr>
            <a:spLocks noGrp="1"/>
          </p:cNvSpPr>
          <p:nvPr>
            <p:ph type="ctrTitle"/>
          </p:nvPr>
        </p:nvSpPr>
        <p:spPr/>
        <p:txBody>
          <a:bodyPr/>
          <a:lstStyle/>
          <a:p>
            <a:r>
              <a:rPr lang="en-US" dirty="0"/>
              <a:t>Asynchronous Delegation and its Applications</a:t>
            </a:r>
          </a:p>
        </p:txBody>
      </p:sp>
      <p:sp>
        <p:nvSpPr>
          <p:cNvPr id="3" name="Subtitle 2">
            <a:extLst>
              <a:ext uri="{FF2B5EF4-FFF2-40B4-BE49-F238E27FC236}">
                <a16:creationId xmlns:a16="http://schemas.microsoft.com/office/drawing/2014/main" id="{E7B9BE92-653A-E642-8F15-19E3B67F67A2}"/>
              </a:ext>
            </a:extLst>
          </p:cNvPr>
          <p:cNvSpPr>
            <a:spLocks noGrp="1"/>
          </p:cNvSpPr>
          <p:nvPr>
            <p:ph type="subTitle" idx="1"/>
          </p:nvPr>
        </p:nvSpPr>
        <p:spPr/>
        <p:txBody>
          <a:bodyPr/>
          <a:lstStyle/>
          <a:p>
            <a:r>
              <a:rPr lang="en-US" dirty="0"/>
              <a:t>George Dill</a:t>
            </a:r>
          </a:p>
          <a:p>
            <a:r>
              <a:rPr lang="en-US" dirty="0"/>
              <a:t>October 29, 2019</a:t>
            </a:r>
          </a:p>
        </p:txBody>
      </p:sp>
    </p:spTree>
    <p:extLst>
      <p:ext uri="{BB962C8B-B14F-4D97-AF65-F5344CB8AC3E}">
        <p14:creationId xmlns:p14="http://schemas.microsoft.com/office/powerpoint/2010/main" val="1996902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Synchronization By Locks</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90128" y="1206222"/>
            <a:ext cx="2560316" cy="1920237"/>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2"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49298" y="2083008"/>
            <a:ext cx="2560316" cy="1920237"/>
          </a:xfrm>
          <a:prstGeom prst="rect">
            <a:avLst/>
          </a:prstGeom>
        </p:spPr>
      </p:pic>
      <p:cxnSp>
        <p:nvCxnSpPr>
          <p:cNvPr id="4" name="Straight Connector 3">
            <a:extLst>
              <a:ext uri="{FF2B5EF4-FFF2-40B4-BE49-F238E27FC236}">
                <a16:creationId xmlns:a16="http://schemas.microsoft.com/office/drawing/2014/main" id="{77B543D8-89C4-1244-BDC4-16D8EE0D38B0}"/>
              </a:ext>
            </a:extLst>
          </p:cNvPr>
          <p:cNvCxnSpPr>
            <a:cxnSpLocks/>
          </p:cNvCxnSpPr>
          <p:nvPr/>
        </p:nvCxnSpPr>
        <p:spPr>
          <a:xfrm>
            <a:off x="2467448" y="1783080"/>
            <a:ext cx="0" cy="347771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978C59D-59CC-C14F-8182-716738BD08D5}"/>
              </a:ext>
            </a:extLst>
          </p:cNvPr>
          <p:cNvSpPr/>
          <p:nvPr/>
        </p:nvSpPr>
        <p:spPr>
          <a:xfrm>
            <a:off x="3620819" y="2026419"/>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14" name="Rectangle 13">
            <a:extLst>
              <a:ext uri="{FF2B5EF4-FFF2-40B4-BE49-F238E27FC236}">
                <a16:creationId xmlns:a16="http://schemas.microsoft.com/office/drawing/2014/main" id="{6DF865D2-3371-024F-B0F0-51683D5C23B3}"/>
              </a:ext>
            </a:extLst>
          </p:cNvPr>
          <p:cNvSpPr/>
          <p:nvPr/>
        </p:nvSpPr>
        <p:spPr>
          <a:xfrm>
            <a:off x="5833297" y="202641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15" name="Rectangle 14">
            <a:extLst>
              <a:ext uri="{FF2B5EF4-FFF2-40B4-BE49-F238E27FC236}">
                <a16:creationId xmlns:a16="http://schemas.microsoft.com/office/drawing/2014/main" id="{E67B6490-9211-A04A-8AC9-18F443A3AD34}"/>
              </a:ext>
            </a:extLst>
          </p:cNvPr>
          <p:cNvSpPr/>
          <p:nvPr/>
        </p:nvSpPr>
        <p:spPr>
          <a:xfrm>
            <a:off x="4723940" y="202641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pic>
        <p:nvPicPr>
          <p:cNvPr id="18" name="Picture 17">
            <a:extLst>
              <a:ext uri="{FF2B5EF4-FFF2-40B4-BE49-F238E27FC236}">
                <a16:creationId xmlns:a16="http://schemas.microsoft.com/office/drawing/2014/main" id="{6B8FC6DC-425D-4749-9082-B8AD9E908144}"/>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92868" y="3014903"/>
            <a:ext cx="2560316" cy="1920237"/>
          </a:xfrm>
          <a:prstGeom prst="rect">
            <a:avLst/>
          </a:prstGeom>
        </p:spPr>
      </p:pic>
      <p:pic>
        <p:nvPicPr>
          <p:cNvPr id="19" name="Picture 18">
            <a:extLst>
              <a:ext uri="{FF2B5EF4-FFF2-40B4-BE49-F238E27FC236}">
                <a16:creationId xmlns:a16="http://schemas.microsoft.com/office/drawing/2014/main" id="{D068F0D0-E983-E44B-8AF5-ECA26B9C3F03}"/>
              </a:ext>
            </a:extLst>
          </p:cNvPr>
          <p:cNvPicPr>
            <a:picLocks noChangeAspect="1"/>
          </p:cNvPicPr>
          <p:nvPr/>
        </p:nvPicPr>
        <p:blipFill>
          <a:blip r:embed="rId2"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49298" y="3803723"/>
            <a:ext cx="2560316" cy="1920237"/>
          </a:xfrm>
          <a:prstGeom prst="rect">
            <a:avLst/>
          </a:prstGeom>
        </p:spPr>
      </p:pic>
      <p:cxnSp>
        <p:nvCxnSpPr>
          <p:cNvPr id="43" name="Straight Connector 42">
            <a:extLst>
              <a:ext uri="{FF2B5EF4-FFF2-40B4-BE49-F238E27FC236}">
                <a16:creationId xmlns:a16="http://schemas.microsoft.com/office/drawing/2014/main" id="{8402F0CB-3608-BA44-B81B-BAF2803D4F0F}"/>
              </a:ext>
            </a:extLst>
          </p:cNvPr>
          <p:cNvCxnSpPr>
            <a:cxnSpLocks/>
          </p:cNvCxnSpPr>
          <p:nvPr/>
        </p:nvCxnSpPr>
        <p:spPr>
          <a:xfrm flipH="1">
            <a:off x="274320" y="5260795"/>
            <a:ext cx="1063752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D7C58F3-6D3A-7948-AC52-C2317DD9A403}"/>
              </a:ext>
            </a:extLst>
          </p:cNvPr>
          <p:cNvCxnSpPr>
            <a:cxnSpLocks/>
          </p:cNvCxnSpPr>
          <p:nvPr/>
        </p:nvCxnSpPr>
        <p:spPr>
          <a:xfrm flipH="1">
            <a:off x="274320" y="3477715"/>
            <a:ext cx="1063752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B637C25B-723D-8D47-8291-E8A74696F3D8}"/>
              </a:ext>
            </a:extLst>
          </p:cNvPr>
          <p:cNvSpPr/>
          <p:nvPr/>
        </p:nvSpPr>
        <p:spPr>
          <a:xfrm>
            <a:off x="2534411" y="2026083"/>
            <a:ext cx="1036158" cy="2808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Acquire</a:t>
            </a:r>
          </a:p>
        </p:txBody>
      </p:sp>
      <p:sp>
        <p:nvSpPr>
          <p:cNvPr id="46" name="Rectangle 45">
            <a:extLst>
              <a:ext uri="{FF2B5EF4-FFF2-40B4-BE49-F238E27FC236}">
                <a16:creationId xmlns:a16="http://schemas.microsoft.com/office/drawing/2014/main" id="{CA3C60CF-8128-4A4F-9F4E-77FCAADA2A3D}"/>
              </a:ext>
            </a:extLst>
          </p:cNvPr>
          <p:cNvSpPr/>
          <p:nvPr/>
        </p:nvSpPr>
        <p:spPr>
          <a:xfrm>
            <a:off x="6949661" y="2025916"/>
            <a:ext cx="1036158" cy="2808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Release</a:t>
            </a:r>
          </a:p>
        </p:txBody>
      </p:sp>
      <p:sp>
        <p:nvSpPr>
          <p:cNvPr id="47" name="Rectangle 46">
            <a:extLst>
              <a:ext uri="{FF2B5EF4-FFF2-40B4-BE49-F238E27FC236}">
                <a16:creationId xmlns:a16="http://schemas.microsoft.com/office/drawing/2014/main" id="{04EEF110-38BE-234C-906B-27296B36BFFD}"/>
              </a:ext>
            </a:extLst>
          </p:cNvPr>
          <p:cNvSpPr/>
          <p:nvPr/>
        </p:nvSpPr>
        <p:spPr>
          <a:xfrm>
            <a:off x="9072227" y="2738524"/>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48" name="Rectangle 47">
            <a:extLst>
              <a:ext uri="{FF2B5EF4-FFF2-40B4-BE49-F238E27FC236}">
                <a16:creationId xmlns:a16="http://schemas.microsoft.com/office/drawing/2014/main" id="{9CD7351F-4007-0C49-B108-2FBBB96A4D79}"/>
              </a:ext>
            </a:extLst>
          </p:cNvPr>
          <p:cNvSpPr/>
          <p:nvPr/>
        </p:nvSpPr>
        <p:spPr>
          <a:xfrm>
            <a:off x="11284705" y="2738523"/>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49" name="Rectangle 48">
            <a:extLst>
              <a:ext uri="{FF2B5EF4-FFF2-40B4-BE49-F238E27FC236}">
                <a16:creationId xmlns:a16="http://schemas.microsoft.com/office/drawing/2014/main" id="{0611896A-0D74-504B-8709-30297F7DAD70}"/>
              </a:ext>
            </a:extLst>
          </p:cNvPr>
          <p:cNvSpPr/>
          <p:nvPr/>
        </p:nvSpPr>
        <p:spPr>
          <a:xfrm>
            <a:off x="10175348" y="2738523"/>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50" name="Rectangle 49">
            <a:extLst>
              <a:ext uri="{FF2B5EF4-FFF2-40B4-BE49-F238E27FC236}">
                <a16:creationId xmlns:a16="http://schemas.microsoft.com/office/drawing/2014/main" id="{936CD083-D6CE-DC48-858C-02F973276A82}"/>
              </a:ext>
            </a:extLst>
          </p:cNvPr>
          <p:cNvSpPr/>
          <p:nvPr/>
        </p:nvSpPr>
        <p:spPr>
          <a:xfrm>
            <a:off x="2580308" y="2738188"/>
            <a:ext cx="6441669" cy="28290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Acquire</a:t>
            </a:r>
          </a:p>
        </p:txBody>
      </p:sp>
      <p:sp>
        <p:nvSpPr>
          <p:cNvPr id="51" name="Rectangle 50">
            <a:extLst>
              <a:ext uri="{FF2B5EF4-FFF2-40B4-BE49-F238E27FC236}">
                <a16:creationId xmlns:a16="http://schemas.microsoft.com/office/drawing/2014/main" id="{6C1F44BE-64D9-2349-9D46-E6D072A66DB1}"/>
              </a:ext>
            </a:extLst>
          </p:cNvPr>
          <p:cNvSpPr/>
          <p:nvPr/>
        </p:nvSpPr>
        <p:spPr>
          <a:xfrm>
            <a:off x="12401069" y="2738021"/>
            <a:ext cx="1036158" cy="2808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Release</a:t>
            </a:r>
          </a:p>
        </p:txBody>
      </p:sp>
      <p:sp>
        <p:nvSpPr>
          <p:cNvPr id="52" name="Rectangle 51">
            <a:extLst>
              <a:ext uri="{FF2B5EF4-FFF2-40B4-BE49-F238E27FC236}">
                <a16:creationId xmlns:a16="http://schemas.microsoft.com/office/drawing/2014/main" id="{C5B4F781-4900-6044-88A9-F4C0C1642580}"/>
              </a:ext>
            </a:extLst>
          </p:cNvPr>
          <p:cNvSpPr/>
          <p:nvPr/>
        </p:nvSpPr>
        <p:spPr>
          <a:xfrm>
            <a:off x="3666716" y="458649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53" name="Rectangle 52">
            <a:extLst>
              <a:ext uri="{FF2B5EF4-FFF2-40B4-BE49-F238E27FC236}">
                <a16:creationId xmlns:a16="http://schemas.microsoft.com/office/drawing/2014/main" id="{398662B5-2226-334D-877D-0F08664CF811}"/>
              </a:ext>
            </a:extLst>
          </p:cNvPr>
          <p:cNvSpPr/>
          <p:nvPr/>
        </p:nvSpPr>
        <p:spPr>
          <a:xfrm>
            <a:off x="5879194" y="4586497"/>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54" name="Rectangle 53">
            <a:extLst>
              <a:ext uri="{FF2B5EF4-FFF2-40B4-BE49-F238E27FC236}">
                <a16:creationId xmlns:a16="http://schemas.microsoft.com/office/drawing/2014/main" id="{151A85D7-7855-7F47-A0DD-A7CA92121F61}"/>
              </a:ext>
            </a:extLst>
          </p:cNvPr>
          <p:cNvSpPr/>
          <p:nvPr/>
        </p:nvSpPr>
        <p:spPr>
          <a:xfrm>
            <a:off x="4769837" y="4586497"/>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55" name="Rectangle 54">
            <a:extLst>
              <a:ext uri="{FF2B5EF4-FFF2-40B4-BE49-F238E27FC236}">
                <a16:creationId xmlns:a16="http://schemas.microsoft.com/office/drawing/2014/main" id="{0F2B407D-117B-E94B-B563-914C08AE3DA3}"/>
              </a:ext>
            </a:extLst>
          </p:cNvPr>
          <p:cNvSpPr/>
          <p:nvPr/>
        </p:nvSpPr>
        <p:spPr>
          <a:xfrm>
            <a:off x="2580308" y="4586162"/>
            <a:ext cx="1036158" cy="2808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Acquire</a:t>
            </a:r>
          </a:p>
        </p:txBody>
      </p:sp>
      <p:sp>
        <p:nvSpPr>
          <p:cNvPr id="56" name="Rectangle 55">
            <a:extLst>
              <a:ext uri="{FF2B5EF4-FFF2-40B4-BE49-F238E27FC236}">
                <a16:creationId xmlns:a16="http://schemas.microsoft.com/office/drawing/2014/main" id="{A173A781-D71D-244E-ABF6-443AC9F7E503}"/>
              </a:ext>
            </a:extLst>
          </p:cNvPr>
          <p:cNvSpPr/>
          <p:nvPr/>
        </p:nvSpPr>
        <p:spPr>
          <a:xfrm>
            <a:off x="6995558" y="4585995"/>
            <a:ext cx="1036158" cy="2808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Release</a:t>
            </a:r>
          </a:p>
        </p:txBody>
      </p:sp>
      <p:sp>
        <p:nvSpPr>
          <p:cNvPr id="57" name="Rectangle 56">
            <a:extLst>
              <a:ext uri="{FF2B5EF4-FFF2-40B4-BE49-F238E27FC236}">
                <a16:creationId xmlns:a16="http://schemas.microsoft.com/office/drawing/2014/main" id="{5EE573D5-3FAC-4649-90DD-E3BA4799A61C}"/>
              </a:ext>
            </a:extLst>
          </p:cNvPr>
          <p:cNvSpPr/>
          <p:nvPr/>
        </p:nvSpPr>
        <p:spPr>
          <a:xfrm>
            <a:off x="9122477" y="377783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58" name="Rectangle 57">
            <a:extLst>
              <a:ext uri="{FF2B5EF4-FFF2-40B4-BE49-F238E27FC236}">
                <a16:creationId xmlns:a16="http://schemas.microsoft.com/office/drawing/2014/main" id="{4C783B54-3C42-0D4D-9BD1-7CC70EBEC6DF}"/>
              </a:ext>
            </a:extLst>
          </p:cNvPr>
          <p:cNvSpPr/>
          <p:nvPr/>
        </p:nvSpPr>
        <p:spPr>
          <a:xfrm>
            <a:off x="11334955" y="3777837"/>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59" name="Rectangle 58">
            <a:extLst>
              <a:ext uri="{FF2B5EF4-FFF2-40B4-BE49-F238E27FC236}">
                <a16:creationId xmlns:a16="http://schemas.microsoft.com/office/drawing/2014/main" id="{E2C29FE0-E715-4C4B-8EE7-5054FF49B144}"/>
              </a:ext>
            </a:extLst>
          </p:cNvPr>
          <p:cNvSpPr/>
          <p:nvPr/>
        </p:nvSpPr>
        <p:spPr>
          <a:xfrm>
            <a:off x="10225598" y="3777837"/>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60" name="Rectangle 59">
            <a:extLst>
              <a:ext uri="{FF2B5EF4-FFF2-40B4-BE49-F238E27FC236}">
                <a16:creationId xmlns:a16="http://schemas.microsoft.com/office/drawing/2014/main" id="{ED15F039-F8F2-1A4E-B8F0-A59B987652DC}"/>
              </a:ext>
            </a:extLst>
          </p:cNvPr>
          <p:cNvSpPr/>
          <p:nvPr/>
        </p:nvSpPr>
        <p:spPr>
          <a:xfrm>
            <a:off x="2580308" y="3777502"/>
            <a:ext cx="6491919" cy="28068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Acquire</a:t>
            </a:r>
          </a:p>
        </p:txBody>
      </p:sp>
      <p:sp>
        <p:nvSpPr>
          <p:cNvPr id="61" name="Rectangle 60">
            <a:extLst>
              <a:ext uri="{FF2B5EF4-FFF2-40B4-BE49-F238E27FC236}">
                <a16:creationId xmlns:a16="http://schemas.microsoft.com/office/drawing/2014/main" id="{BCD582F0-93B4-C949-9037-D4CD38F47E99}"/>
              </a:ext>
            </a:extLst>
          </p:cNvPr>
          <p:cNvSpPr/>
          <p:nvPr/>
        </p:nvSpPr>
        <p:spPr>
          <a:xfrm>
            <a:off x="12451319" y="3777335"/>
            <a:ext cx="1036158" cy="2808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Release</a:t>
            </a:r>
          </a:p>
        </p:txBody>
      </p:sp>
    </p:spTree>
    <p:extLst>
      <p:ext uri="{BB962C8B-B14F-4D97-AF65-F5344CB8AC3E}">
        <p14:creationId xmlns:p14="http://schemas.microsoft.com/office/powerpoint/2010/main" val="3054150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FFWD Style Delegation</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flipH="1">
            <a:off x="7336971" y="3055021"/>
            <a:ext cx="4023576" cy="3017682"/>
          </a:xfrm>
          <a:prstGeom prst="rect">
            <a:avLst/>
          </a:prstGeom>
        </p:spPr>
      </p:pic>
      <p:pic>
        <p:nvPicPr>
          <p:cNvPr id="12" name="Picture 11">
            <a:extLst>
              <a:ext uri="{FF2B5EF4-FFF2-40B4-BE49-F238E27FC236}">
                <a16:creationId xmlns:a16="http://schemas.microsoft.com/office/drawing/2014/main" id="{C411F328-ADA4-7B4C-9AAA-5FF1433BC9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564753" y="3055021"/>
            <a:ext cx="4023576" cy="3017682"/>
          </a:xfrm>
          <a:prstGeom prst="rect">
            <a:avLst/>
          </a:prstGeom>
        </p:spPr>
      </p:pic>
      <p:sp>
        <p:nvSpPr>
          <p:cNvPr id="4" name="Rectangular Callout 3">
            <a:extLst>
              <a:ext uri="{FF2B5EF4-FFF2-40B4-BE49-F238E27FC236}">
                <a16:creationId xmlns:a16="http://schemas.microsoft.com/office/drawing/2014/main" id="{C6C6C60D-4CE8-4B40-A158-5EFBBE13A02B}"/>
              </a:ext>
            </a:extLst>
          </p:cNvPr>
          <p:cNvSpPr/>
          <p:nvPr/>
        </p:nvSpPr>
        <p:spPr>
          <a:xfrm flipH="1">
            <a:off x="3940629" y="1004409"/>
            <a:ext cx="2155371" cy="1257300"/>
          </a:xfrm>
          <a:prstGeom prst="wedgeRectCallout">
            <a:avLst>
              <a:gd name="adj1" fmla="val 63259"/>
              <a:gd name="adj2" fmla="val 1897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you do x += 1 for me?</a:t>
            </a:r>
          </a:p>
        </p:txBody>
      </p:sp>
      <p:sp>
        <p:nvSpPr>
          <p:cNvPr id="13" name="Rectangular Callout 12">
            <a:extLst>
              <a:ext uri="{FF2B5EF4-FFF2-40B4-BE49-F238E27FC236}">
                <a16:creationId xmlns:a16="http://schemas.microsoft.com/office/drawing/2014/main" id="{0CFEA140-A5B6-E948-B2B5-139DAFCC9494}"/>
              </a:ext>
            </a:extLst>
          </p:cNvPr>
          <p:cNvSpPr/>
          <p:nvPr/>
        </p:nvSpPr>
        <p:spPr>
          <a:xfrm>
            <a:off x="4844144" y="2517549"/>
            <a:ext cx="2155371" cy="1257300"/>
          </a:xfrm>
          <a:prstGeom prst="wedgeRectCallout">
            <a:avLst>
              <a:gd name="adj1" fmla="val 91288"/>
              <a:gd name="adj2" fmla="val 845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Sure, the result is 2.</a:t>
            </a:r>
          </a:p>
        </p:txBody>
      </p:sp>
      <p:sp>
        <p:nvSpPr>
          <p:cNvPr id="14" name="TextBox 13">
            <a:extLst>
              <a:ext uri="{FF2B5EF4-FFF2-40B4-BE49-F238E27FC236}">
                <a16:creationId xmlns:a16="http://schemas.microsoft.com/office/drawing/2014/main" id="{A3AF6FAB-0CA4-4041-9685-7FD37115524F}"/>
              </a:ext>
            </a:extLst>
          </p:cNvPr>
          <p:cNvSpPr txBox="1"/>
          <p:nvPr/>
        </p:nvSpPr>
        <p:spPr>
          <a:xfrm>
            <a:off x="1491345" y="5192485"/>
            <a:ext cx="1495922" cy="707886"/>
          </a:xfrm>
          <a:prstGeom prst="rect">
            <a:avLst/>
          </a:prstGeom>
          <a:noFill/>
        </p:spPr>
        <p:txBody>
          <a:bodyPr wrap="none" rtlCol="0">
            <a:spAutoFit/>
          </a:bodyPr>
          <a:lstStyle/>
          <a:p>
            <a:r>
              <a:rPr lang="en-US" sz="4000" dirty="0">
                <a:latin typeface="Helvetica" pitchFamily="2" charset="0"/>
              </a:rPr>
              <a:t>Client</a:t>
            </a:r>
          </a:p>
        </p:txBody>
      </p:sp>
      <p:sp>
        <p:nvSpPr>
          <p:cNvPr id="15" name="TextBox 14">
            <a:extLst>
              <a:ext uri="{FF2B5EF4-FFF2-40B4-BE49-F238E27FC236}">
                <a16:creationId xmlns:a16="http://schemas.microsoft.com/office/drawing/2014/main" id="{10157512-F159-184D-9FE9-9FC662B7D291}"/>
              </a:ext>
            </a:extLst>
          </p:cNvPr>
          <p:cNvSpPr txBox="1"/>
          <p:nvPr/>
        </p:nvSpPr>
        <p:spPr>
          <a:xfrm>
            <a:off x="8730345" y="5192485"/>
            <a:ext cx="1696298" cy="707886"/>
          </a:xfrm>
          <a:prstGeom prst="rect">
            <a:avLst/>
          </a:prstGeom>
          <a:noFill/>
        </p:spPr>
        <p:txBody>
          <a:bodyPr wrap="none" rtlCol="0">
            <a:spAutoFit/>
          </a:bodyPr>
          <a:lstStyle/>
          <a:p>
            <a:r>
              <a:rPr lang="en-US" sz="4000" dirty="0">
                <a:latin typeface="Helvetica" pitchFamily="2" charset="0"/>
              </a:rPr>
              <a:t>Server</a:t>
            </a:r>
          </a:p>
        </p:txBody>
      </p:sp>
    </p:spTree>
    <p:extLst>
      <p:ext uri="{BB962C8B-B14F-4D97-AF65-F5344CB8AC3E}">
        <p14:creationId xmlns:p14="http://schemas.microsoft.com/office/powerpoint/2010/main" val="2873932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Shared Memory</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204072" y="2388615"/>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2"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6464681" y="2406789"/>
            <a:ext cx="4548188" cy="3411141"/>
          </a:xfrm>
          <a:prstGeom prst="rect">
            <a:avLst/>
          </a:prstGeom>
        </p:spPr>
      </p:pic>
      <p:pic>
        <p:nvPicPr>
          <p:cNvPr id="11" name="Picture 10">
            <a:extLst>
              <a:ext uri="{FF2B5EF4-FFF2-40B4-BE49-F238E27FC236}">
                <a16:creationId xmlns:a16="http://schemas.microsoft.com/office/drawing/2014/main" id="{CCA00B8E-F6D2-7D43-B526-92A9C36ABBE9}"/>
              </a:ext>
            </a:extLst>
          </p:cNvPr>
          <p:cNvPicPr>
            <a:picLocks noChangeAspect="1"/>
          </p:cNvPicPr>
          <p:nvPr/>
        </p:nvPicPr>
        <p:blipFill>
          <a:blip r:embed="rId2"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4165648" y="413453"/>
            <a:ext cx="4548188" cy="3411141"/>
          </a:xfrm>
          <a:prstGeom prst="rect">
            <a:avLst/>
          </a:prstGeom>
        </p:spPr>
      </p:pic>
      <p:sp>
        <p:nvSpPr>
          <p:cNvPr id="3" name="Rectangle 2">
            <a:extLst>
              <a:ext uri="{FF2B5EF4-FFF2-40B4-BE49-F238E27FC236}">
                <a16:creationId xmlns:a16="http://schemas.microsoft.com/office/drawing/2014/main" id="{FDF041E6-57E8-474E-BB5A-EC3BFA98CE36}"/>
              </a:ext>
            </a:extLst>
          </p:cNvPr>
          <p:cNvSpPr/>
          <p:nvPr/>
        </p:nvSpPr>
        <p:spPr>
          <a:xfrm>
            <a:off x="13466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2" name="Rectangle 11">
            <a:extLst>
              <a:ext uri="{FF2B5EF4-FFF2-40B4-BE49-F238E27FC236}">
                <a16:creationId xmlns:a16="http://schemas.microsoft.com/office/drawing/2014/main" id="{B8E06E85-8110-7943-9933-D3D4CDDC2115}"/>
              </a:ext>
            </a:extLst>
          </p:cNvPr>
          <p:cNvSpPr/>
          <p:nvPr/>
        </p:nvSpPr>
        <p:spPr>
          <a:xfrm>
            <a:off x="253538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13" name="Rectangle 12">
            <a:extLst>
              <a:ext uri="{FF2B5EF4-FFF2-40B4-BE49-F238E27FC236}">
                <a16:creationId xmlns:a16="http://schemas.microsoft.com/office/drawing/2014/main" id="{BAA74A4B-9465-234C-A30E-655E5763D5E8}"/>
              </a:ext>
            </a:extLst>
          </p:cNvPr>
          <p:cNvSpPr/>
          <p:nvPr/>
        </p:nvSpPr>
        <p:spPr>
          <a:xfrm>
            <a:off x="372410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14" name="Rectangle 13">
            <a:extLst>
              <a:ext uri="{FF2B5EF4-FFF2-40B4-BE49-F238E27FC236}">
                <a16:creationId xmlns:a16="http://schemas.microsoft.com/office/drawing/2014/main" id="{738A73E4-4514-D84A-ABAD-E3873594D381}"/>
              </a:ext>
            </a:extLst>
          </p:cNvPr>
          <p:cNvSpPr/>
          <p:nvPr/>
        </p:nvSpPr>
        <p:spPr>
          <a:xfrm>
            <a:off x="674162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15" name="Rectangle 14">
            <a:extLst>
              <a:ext uri="{FF2B5EF4-FFF2-40B4-BE49-F238E27FC236}">
                <a16:creationId xmlns:a16="http://schemas.microsoft.com/office/drawing/2014/main" id="{B1FAC528-99DA-3148-80A0-24F9CECA24EB}"/>
              </a:ext>
            </a:extLst>
          </p:cNvPr>
          <p:cNvSpPr/>
          <p:nvPr/>
        </p:nvSpPr>
        <p:spPr>
          <a:xfrm>
            <a:off x="793034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16" name="Rectangle 15">
            <a:extLst>
              <a:ext uri="{FF2B5EF4-FFF2-40B4-BE49-F238E27FC236}">
                <a16:creationId xmlns:a16="http://schemas.microsoft.com/office/drawing/2014/main" id="{08BE0BBF-0322-C94D-B11C-A94A8BCEC6A6}"/>
              </a:ext>
            </a:extLst>
          </p:cNvPr>
          <p:cNvSpPr/>
          <p:nvPr/>
        </p:nvSpPr>
        <p:spPr>
          <a:xfrm>
            <a:off x="91190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sp>
        <p:nvSpPr>
          <p:cNvPr id="26" name="TextBox 25">
            <a:extLst>
              <a:ext uri="{FF2B5EF4-FFF2-40B4-BE49-F238E27FC236}">
                <a16:creationId xmlns:a16="http://schemas.microsoft.com/office/drawing/2014/main" id="{5D9BDE20-813A-944C-B979-0DB0BB399DFF}"/>
              </a:ext>
            </a:extLst>
          </p:cNvPr>
          <p:cNvSpPr txBox="1"/>
          <p:nvPr/>
        </p:nvSpPr>
        <p:spPr>
          <a:xfrm>
            <a:off x="334560" y="5568924"/>
            <a:ext cx="835485" cy="461665"/>
          </a:xfrm>
          <a:prstGeom prst="rect">
            <a:avLst/>
          </a:prstGeom>
          <a:noFill/>
        </p:spPr>
        <p:txBody>
          <a:bodyPr wrap="none" rtlCol="0">
            <a:spAutoFit/>
          </a:bodyPr>
          <a:lstStyle/>
          <a:p>
            <a:r>
              <a:rPr lang="en-US" sz="2400" dirty="0">
                <a:latin typeface="Helvetica" pitchFamily="2" charset="0"/>
              </a:rPr>
              <a:t>Data</a:t>
            </a:r>
          </a:p>
        </p:txBody>
      </p:sp>
      <p:sp>
        <p:nvSpPr>
          <p:cNvPr id="27" name="TextBox 26">
            <a:extLst>
              <a:ext uri="{FF2B5EF4-FFF2-40B4-BE49-F238E27FC236}">
                <a16:creationId xmlns:a16="http://schemas.microsoft.com/office/drawing/2014/main" id="{A1C5761D-CF01-BC4A-9FBA-5F464C57640F}"/>
              </a:ext>
            </a:extLst>
          </p:cNvPr>
          <p:cNvSpPr txBox="1"/>
          <p:nvPr/>
        </p:nvSpPr>
        <p:spPr>
          <a:xfrm>
            <a:off x="5811870" y="1040070"/>
            <a:ext cx="1495922" cy="707886"/>
          </a:xfrm>
          <a:prstGeom prst="rect">
            <a:avLst/>
          </a:prstGeom>
          <a:noFill/>
        </p:spPr>
        <p:txBody>
          <a:bodyPr wrap="none" rtlCol="0">
            <a:spAutoFit/>
          </a:bodyPr>
          <a:lstStyle/>
          <a:p>
            <a:r>
              <a:rPr lang="en-US" sz="4000" dirty="0">
                <a:latin typeface="Helvetica" pitchFamily="2" charset="0"/>
              </a:rPr>
              <a:t>Client</a:t>
            </a:r>
          </a:p>
        </p:txBody>
      </p:sp>
      <p:sp>
        <p:nvSpPr>
          <p:cNvPr id="28" name="TextBox 27">
            <a:extLst>
              <a:ext uri="{FF2B5EF4-FFF2-40B4-BE49-F238E27FC236}">
                <a16:creationId xmlns:a16="http://schemas.microsoft.com/office/drawing/2014/main" id="{7572740C-155C-E848-8DE7-FBECFAF5BE2A}"/>
              </a:ext>
            </a:extLst>
          </p:cNvPr>
          <p:cNvSpPr txBox="1"/>
          <p:nvPr/>
        </p:nvSpPr>
        <p:spPr>
          <a:xfrm>
            <a:off x="8217500" y="3028752"/>
            <a:ext cx="1696298" cy="707886"/>
          </a:xfrm>
          <a:prstGeom prst="rect">
            <a:avLst/>
          </a:prstGeom>
          <a:noFill/>
        </p:spPr>
        <p:txBody>
          <a:bodyPr wrap="none" rtlCol="0">
            <a:spAutoFit/>
          </a:bodyPr>
          <a:lstStyle/>
          <a:p>
            <a:r>
              <a:rPr lang="en-US" sz="4000" dirty="0">
                <a:latin typeface="Helvetica" pitchFamily="2" charset="0"/>
              </a:rPr>
              <a:t>Server</a:t>
            </a:r>
          </a:p>
        </p:txBody>
      </p:sp>
      <p:sp>
        <p:nvSpPr>
          <p:cNvPr id="29" name="TextBox 28">
            <a:extLst>
              <a:ext uri="{FF2B5EF4-FFF2-40B4-BE49-F238E27FC236}">
                <a16:creationId xmlns:a16="http://schemas.microsoft.com/office/drawing/2014/main" id="{23396FB8-35FC-3A48-8816-96BFECB94F12}"/>
              </a:ext>
            </a:extLst>
          </p:cNvPr>
          <p:cNvSpPr txBox="1"/>
          <p:nvPr/>
        </p:nvSpPr>
        <p:spPr>
          <a:xfrm>
            <a:off x="2622164" y="3028752"/>
            <a:ext cx="1696298" cy="707886"/>
          </a:xfrm>
          <a:prstGeom prst="rect">
            <a:avLst/>
          </a:prstGeom>
          <a:noFill/>
        </p:spPr>
        <p:txBody>
          <a:bodyPr wrap="none" rtlCol="0">
            <a:spAutoFit/>
          </a:bodyPr>
          <a:lstStyle/>
          <a:p>
            <a:r>
              <a:rPr lang="en-US" sz="4000" dirty="0">
                <a:latin typeface="Helvetica" pitchFamily="2" charset="0"/>
              </a:rPr>
              <a:t>Server</a:t>
            </a:r>
          </a:p>
        </p:txBody>
      </p:sp>
      <p:sp>
        <p:nvSpPr>
          <p:cNvPr id="30" name="Rectangular Callout 29">
            <a:extLst>
              <a:ext uri="{FF2B5EF4-FFF2-40B4-BE49-F238E27FC236}">
                <a16:creationId xmlns:a16="http://schemas.microsoft.com/office/drawing/2014/main" id="{A6DF701A-526D-0D43-B5B3-F88BE0CAAE77}"/>
              </a:ext>
            </a:extLst>
          </p:cNvPr>
          <p:cNvSpPr/>
          <p:nvPr/>
        </p:nvSpPr>
        <p:spPr>
          <a:xfrm flipH="1">
            <a:off x="2306109" y="839748"/>
            <a:ext cx="2155371" cy="1257300"/>
          </a:xfrm>
          <a:prstGeom prst="wedgeRectCallout">
            <a:avLst>
              <a:gd name="adj1" fmla="val -64014"/>
              <a:gd name="adj2" fmla="val 843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you modify 1 for me?</a:t>
            </a:r>
          </a:p>
        </p:txBody>
      </p:sp>
    </p:spTree>
    <p:extLst>
      <p:ext uri="{BB962C8B-B14F-4D97-AF65-F5344CB8AC3E}">
        <p14:creationId xmlns:p14="http://schemas.microsoft.com/office/powerpoint/2010/main" val="2879717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Shared Memory</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204072" y="2388615"/>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2"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6464681" y="2406789"/>
            <a:ext cx="4548188" cy="3411141"/>
          </a:xfrm>
          <a:prstGeom prst="rect">
            <a:avLst/>
          </a:prstGeom>
        </p:spPr>
      </p:pic>
      <p:pic>
        <p:nvPicPr>
          <p:cNvPr id="11" name="Picture 10">
            <a:extLst>
              <a:ext uri="{FF2B5EF4-FFF2-40B4-BE49-F238E27FC236}">
                <a16:creationId xmlns:a16="http://schemas.microsoft.com/office/drawing/2014/main" id="{CCA00B8E-F6D2-7D43-B526-92A9C36ABBE9}"/>
              </a:ext>
            </a:extLst>
          </p:cNvPr>
          <p:cNvPicPr>
            <a:picLocks noChangeAspect="1"/>
          </p:cNvPicPr>
          <p:nvPr/>
        </p:nvPicPr>
        <p:blipFill>
          <a:blip r:embed="rId2"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4165648" y="413453"/>
            <a:ext cx="4548188" cy="3411141"/>
          </a:xfrm>
          <a:prstGeom prst="rect">
            <a:avLst/>
          </a:prstGeom>
        </p:spPr>
      </p:pic>
      <p:sp>
        <p:nvSpPr>
          <p:cNvPr id="3" name="Rectangle 2">
            <a:extLst>
              <a:ext uri="{FF2B5EF4-FFF2-40B4-BE49-F238E27FC236}">
                <a16:creationId xmlns:a16="http://schemas.microsoft.com/office/drawing/2014/main" id="{FDF041E6-57E8-474E-BB5A-EC3BFA98CE36}"/>
              </a:ext>
            </a:extLst>
          </p:cNvPr>
          <p:cNvSpPr/>
          <p:nvPr/>
        </p:nvSpPr>
        <p:spPr>
          <a:xfrm>
            <a:off x="13466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2" name="Rectangle 11">
            <a:extLst>
              <a:ext uri="{FF2B5EF4-FFF2-40B4-BE49-F238E27FC236}">
                <a16:creationId xmlns:a16="http://schemas.microsoft.com/office/drawing/2014/main" id="{B8E06E85-8110-7943-9933-D3D4CDDC2115}"/>
              </a:ext>
            </a:extLst>
          </p:cNvPr>
          <p:cNvSpPr/>
          <p:nvPr/>
        </p:nvSpPr>
        <p:spPr>
          <a:xfrm>
            <a:off x="2535382" y="5260574"/>
            <a:ext cx="1188720" cy="1143000"/>
          </a:xfrm>
          <a:prstGeom prst="rect">
            <a:avLst/>
          </a:prstGeom>
          <a:solidFill>
            <a:schemeClr val="accent6"/>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13" name="Rectangle 12">
            <a:extLst>
              <a:ext uri="{FF2B5EF4-FFF2-40B4-BE49-F238E27FC236}">
                <a16:creationId xmlns:a16="http://schemas.microsoft.com/office/drawing/2014/main" id="{BAA74A4B-9465-234C-A30E-655E5763D5E8}"/>
              </a:ext>
            </a:extLst>
          </p:cNvPr>
          <p:cNvSpPr/>
          <p:nvPr/>
        </p:nvSpPr>
        <p:spPr>
          <a:xfrm>
            <a:off x="372410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14" name="Rectangle 13">
            <a:extLst>
              <a:ext uri="{FF2B5EF4-FFF2-40B4-BE49-F238E27FC236}">
                <a16:creationId xmlns:a16="http://schemas.microsoft.com/office/drawing/2014/main" id="{738A73E4-4514-D84A-ABAD-E3873594D381}"/>
              </a:ext>
            </a:extLst>
          </p:cNvPr>
          <p:cNvSpPr/>
          <p:nvPr/>
        </p:nvSpPr>
        <p:spPr>
          <a:xfrm>
            <a:off x="674162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15" name="Rectangle 14">
            <a:extLst>
              <a:ext uri="{FF2B5EF4-FFF2-40B4-BE49-F238E27FC236}">
                <a16:creationId xmlns:a16="http://schemas.microsoft.com/office/drawing/2014/main" id="{B1FAC528-99DA-3148-80A0-24F9CECA24EB}"/>
              </a:ext>
            </a:extLst>
          </p:cNvPr>
          <p:cNvSpPr/>
          <p:nvPr/>
        </p:nvSpPr>
        <p:spPr>
          <a:xfrm>
            <a:off x="793034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16" name="Rectangle 15">
            <a:extLst>
              <a:ext uri="{FF2B5EF4-FFF2-40B4-BE49-F238E27FC236}">
                <a16:creationId xmlns:a16="http://schemas.microsoft.com/office/drawing/2014/main" id="{08BE0BBF-0322-C94D-B11C-A94A8BCEC6A6}"/>
              </a:ext>
            </a:extLst>
          </p:cNvPr>
          <p:cNvSpPr/>
          <p:nvPr/>
        </p:nvSpPr>
        <p:spPr>
          <a:xfrm>
            <a:off x="91190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sp>
        <p:nvSpPr>
          <p:cNvPr id="26" name="TextBox 25">
            <a:extLst>
              <a:ext uri="{FF2B5EF4-FFF2-40B4-BE49-F238E27FC236}">
                <a16:creationId xmlns:a16="http://schemas.microsoft.com/office/drawing/2014/main" id="{5D9BDE20-813A-944C-B979-0DB0BB399DFF}"/>
              </a:ext>
            </a:extLst>
          </p:cNvPr>
          <p:cNvSpPr txBox="1"/>
          <p:nvPr/>
        </p:nvSpPr>
        <p:spPr>
          <a:xfrm>
            <a:off x="334560" y="5568924"/>
            <a:ext cx="835485" cy="461665"/>
          </a:xfrm>
          <a:prstGeom prst="rect">
            <a:avLst/>
          </a:prstGeom>
          <a:noFill/>
        </p:spPr>
        <p:txBody>
          <a:bodyPr wrap="none" rtlCol="0">
            <a:spAutoFit/>
          </a:bodyPr>
          <a:lstStyle/>
          <a:p>
            <a:r>
              <a:rPr lang="en-US" sz="2400" dirty="0">
                <a:latin typeface="Helvetica" pitchFamily="2" charset="0"/>
              </a:rPr>
              <a:t>Data</a:t>
            </a:r>
          </a:p>
        </p:txBody>
      </p:sp>
      <p:sp>
        <p:nvSpPr>
          <p:cNvPr id="27" name="TextBox 26">
            <a:extLst>
              <a:ext uri="{FF2B5EF4-FFF2-40B4-BE49-F238E27FC236}">
                <a16:creationId xmlns:a16="http://schemas.microsoft.com/office/drawing/2014/main" id="{A1C5761D-CF01-BC4A-9FBA-5F464C57640F}"/>
              </a:ext>
            </a:extLst>
          </p:cNvPr>
          <p:cNvSpPr txBox="1"/>
          <p:nvPr/>
        </p:nvSpPr>
        <p:spPr>
          <a:xfrm>
            <a:off x="5811870" y="1040070"/>
            <a:ext cx="1495922" cy="707886"/>
          </a:xfrm>
          <a:prstGeom prst="rect">
            <a:avLst/>
          </a:prstGeom>
          <a:noFill/>
        </p:spPr>
        <p:txBody>
          <a:bodyPr wrap="none" rtlCol="0">
            <a:spAutoFit/>
          </a:bodyPr>
          <a:lstStyle/>
          <a:p>
            <a:r>
              <a:rPr lang="en-US" sz="4000" dirty="0">
                <a:latin typeface="Helvetica" pitchFamily="2" charset="0"/>
              </a:rPr>
              <a:t>Client</a:t>
            </a:r>
          </a:p>
        </p:txBody>
      </p:sp>
      <p:sp>
        <p:nvSpPr>
          <p:cNvPr id="28" name="TextBox 27">
            <a:extLst>
              <a:ext uri="{FF2B5EF4-FFF2-40B4-BE49-F238E27FC236}">
                <a16:creationId xmlns:a16="http://schemas.microsoft.com/office/drawing/2014/main" id="{7572740C-155C-E848-8DE7-FBECFAF5BE2A}"/>
              </a:ext>
            </a:extLst>
          </p:cNvPr>
          <p:cNvSpPr txBox="1"/>
          <p:nvPr/>
        </p:nvSpPr>
        <p:spPr>
          <a:xfrm>
            <a:off x="8217500" y="3028752"/>
            <a:ext cx="1696298" cy="707886"/>
          </a:xfrm>
          <a:prstGeom prst="rect">
            <a:avLst/>
          </a:prstGeom>
          <a:noFill/>
        </p:spPr>
        <p:txBody>
          <a:bodyPr wrap="none" rtlCol="0">
            <a:spAutoFit/>
          </a:bodyPr>
          <a:lstStyle/>
          <a:p>
            <a:r>
              <a:rPr lang="en-US" sz="4000" dirty="0">
                <a:latin typeface="Helvetica" pitchFamily="2" charset="0"/>
              </a:rPr>
              <a:t>Server</a:t>
            </a:r>
          </a:p>
        </p:txBody>
      </p:sp>
      <p:sp>
        <p:nvSpPr>
          <p:cNvPr id="29" name="TextBox 28">
            <a:extLst>
              <a:ext uri="{FF2B5EF4-FFF2-40B4-BE49-F238E27FC236}">
                <a16:creationId xmlns:a16="http://schemas.microsoft.com/office/drawing/2014/main" id="{23396FB8-35FC-3A48-8816-96BFECB94F12}"/>
              </a:ext>
            </a:extLst>
          </p:cNvPr>
          <p:cNvSpPr txBox="1"/>
          <p:nvPr/>
        </p:nvSpPr>
        <p:spPr>
          <a:xfrm>
            <a:off x="2622164" y="3028752"/>
            <a:ext cx="1696298" cy="707886"/>
          </a:xfrm>
          <a:prstGeom prst="rect">
            <a:avLst/>
          </a:prstGeom>
          <a:noFill/>
        </p:spPr>
        <p:txBody>
          <a:bodyPr wrap="none" rtlCol="0">
            <a:spAutoFit/>
          </a:bodyPr>
          <a:lstStyle/>
          <a:p>
            <a:r>
              <a:rPr lang="en-US" sz="4000" dirty="0">
                <a:latin typeface="Helvetica" pitchFamily="2" charset="0"/>
              </a:rPr>
              <a:t>Server</a:t>
            </a:r>
          </a:p>
        </p:txBody>
      </p:sp>
      <p:sp>
        <p:nvSpPr>
          <p:cNvPr id="30" name="Rectangular Callout 29">
            <a:extLst>
              <a:ext uri="{FF2B5EF4-FFF2-40B4-BE49-F238E27FC236}">
                <a16:creationId xmlns:a16="http://schemas.microsoft.com/office/drawing/2014/main" id="{A6DF701A-526D-0D43-B5B3-F88BE0CAAE77}"/>
              </a:ext>
            </a:extLst>
          </p:cNvPr>
          <p:cNvSpPr/>
          <p:nvPr/>
        </p:nvSpPr>
        <p:spPr>
          <a:xfrm flipH="1">
            <a:off x="2306109" y="839748"/>
            <a:ext cx="2155371" cy="1257300"/>
          </a:xfrm>
          <a:prstGeom prst="wedgeRectCallout">
            <a:avLst>
              <a:gd name="adj1" fmla="val -64014"/>
              <a:gd name="adj2" fmla="val 843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you modify 1 for me?</a:t>
            </a:r>
          </a:p>
        </p:txBody>
      </p:sp>
      <p:cxnSp>
        <p:nvCxnSpPr>
          <p:cNvPr id="17" name="Straight Connector 16">
            <a:extLst>
              <a:ext uri="{FF2B5EF4-FFF2-40B4-BE49-F238E27FC236}">
                <a16:creationId xmlns:a16="http://schemas.microsoft.com/office/drawing/2014/main" id="{A3204A51-0689-6540-91CA-12F5D50CC02E}"/>
              </a:ext>
            </a:extLst>
          </p:cNvPr>
          <p:cNvCxnSpPr>
            <a:cxnSpLocks/>
          </p:cNvCxnSpPr>
          <p:nvPr/>
        </p:nvCxnSpPr>
        <p:spPr>
          <a:xfrm flipH="1">
            <a:off x="3048000" y="4663440"/>
            <a:ext cx="213360" cy="597134"/>
          </a:xfrm>
          <a:prstGeom prst="line">
            <a:avLst/>
          </a:prstGeom>
          <a:ln w="6032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90219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Shared Memory</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204072" y="2388615"/>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2"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6464681" y="2406789"/>
            <a:ext cx="4548188" cy="3411141"/>
          </a:xfrm>
          <a:prstGeom prst="rect">
            <a:avLst/>
          </a:prstGeom>
        </p:spPr>
      </p:pic>
      <p:pic>
        <p:nvPicPr>
          <p:cNvPr id="11" name="Picture 10">
            <a:extLst>
              <a:ext uri="{FF2B5EF4-FFF2-40B4-BE49-F238E27FC236}">
                <a16:creationId xmlns:a16="http://schemas.microsoft.com/office/drawing/2014/main" id="{CCA00B8E-F6D2-7D43-B526-92A9C36ABBE9}"/>
              </a:ext>
            </a:extLst>
          </p:cNvPr>
          <p:cNvPicPr>
            <a:picLocks noChangeAspect="1"/>
          </p:cNvPicPr>
          <p:nvPr/>
        </p:nvPicPr>
        <p:blipFill>
          <a:blip r:embed="rId2"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4165648" y="413453"/>
            <a:ext cx="4548188" cy="3411141"/>
          </a:xfrm>
          <a:prstGeom prst="rect">
            <a:avLst/>
          </a:prstGeom>
        </p:spPr>
      </p:pic>
      <p:sp>
        <p:nvSpPr>
          <p:cNvPr id="3" name="Rectangle 2">
            <a:extLst>
              <a:ext uri="{FF2B5EF4-FFF2-40B4-BE49-F238E27FC236}">
                <a16:creationId xmlns:a16="http://schemas.microsoft.com/office/drawing/2014/main" id="{FDF041E6-57E8-474E-BB5A-EC3BFA98CE36}"/>
              </a:ext>
            </a:extLst>
          </p:cNvPr>
          <p:cNvSpPr/>
          <p:nvPr/>
        </p:nvSpPr>
        <p:spPr>
          <a:xfrm>
            <a:off x="13466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2" name="Rectangle 11">
            <a:extLst>
              <a:ext uri="{FF2B5EF4-FFF2-40B4-BE49-F238E27FC236}">
                <a16:creationId xmlns:a16="http://schemas.microsoft.com/office/drawing/2014/main" id="{B8E06E85-8110-7943-9933-D3D4CDDC2115}"/>
              </a:ext>
            </a:extLst>
          </p:cNvPr>
          <p:cNvSpPr/>
          <p:nvPr/>
        </p:nvSpPr>
        <p:spPr>
          <a:xfrm>
            <a:off x="2535382" y="5260574"/>
            <a:ext cx="1188720" cy="1143000"/>
          </a:xfrm>
          <a:prstGeom prst="rect">
            <a:avLst/>
          </a:prstGeom>
          <a:solidFill>
            <a:schemeClr val="accent6"/>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13" name="Rectangle 12">
            <a:extLst>
              <a:ext uri="{FF2B5EF4-FFF2-40B4-BE49-F238E27FC236}">
                <a16:creationId xmlns:a16="http://schemas.microsoft.com/office/drawing/2014/main" id="{BAA74A4B-9465-234C-A30E-655E5763D5E8}"/>
              </a:ext>
            </a:extLst>
          </p:cNvPr>
          <p:cNvSpPr/>
          <p:nvPr/>
        </p:nvSpPr>
        <p:spPr>
          <a:xfrm>
            <a:off x="372410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14" name="Rectangle 13">
            <a:extLst>
              <a:ext uri="{FF2B5EF4-FFF2-40B4-BE49-F238E27FC236}">
                <a16:creationId xmlns:a16="http://schemas.microsoft.com/office/drawing/2014/main" id="{738A73E4-4514-D84A-ABAD-E3873594D381}"/>
              </a:ext>
            </a:extLst>
          </p:cNvPr>
          <p:cNvSpPr/>
          <p:nvPr/>
        </p:nvSpPr>
        <p:spPr>
          <a:xfrm>
            <a:off x="674162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15" name="Rectangle 14">
            <a:extLst>
              <a:ext uri="{FF2B5EF4-FFF2-40B4-BE49-F238E27FC236}">
                <a16:creationId xmlns:a16="http://schemas.microsoft.com/office/drawing/2014/main" id="{B1FAC528-99DA-3148-80A0-24F9CECA24EB}"/>
              </a:ext>
            </a:extLst>
          </p:cNvPr>
          <p:cNvSpPr/>
          <p:nvPr/>
        </p:nvSpPr>
        <p:spPr>
          <a:xfrm>
            <a:off x="793034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16" name="Rectangle 15">
            <a:extLst>
              <a:ext uri="{FF2B5EF4-FFF2-40B4-BE49-F238E27FC236}">
                <a16:creationId xmlns:a16="http://schemas.microsoft.com/office/drawing/2014/main" id="{08BE0BBF-0322-C94D-B11C-A94A8BCEC6A6}"/>
              </a:ext>
            </a:extLst>
          </p:cNvPr>
          <p:cNvSpPr/>
          <p:nvPr/>
        </p:nvSpPr>
        <p:spPr>
          <a:xfrm>
            <a:off x="91190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sp>
        <p:nvSpPr>
          <p:cNvPr id="26" name="TextBox 25">
            <a:extLst>
              <a:ext uri="{FF2B5EF4-FFF2-40B4-BE49-F238E27FC236}">
                <a16:creationId xmlns:a16="http://schemas.microsoft.com/office/drawing/2014/main" id="{5D9BDE20-813A-944C-B979-0DB0BB399DFF}"/>
              </a:ext>
            </a:extLst>
          </p:cNvPr>
          <p:cNvSpPr txBox="1"/>
          <p:nvPr/>
        </p:nvSpPr>
        <p:spPr>
          <a:xfrm>
            <a:off x="334560" y="5568924"/>
            <a:ext cx="835485" cy="461665"/>
          </a:xfrm>
          <a:prstGeom prst="rect">
            <a:avLst/>
          </a:prstGeom>
          <a:noFill/>
        </p:spPr>
        <p:txBody>
          <a:bodyPr wrap="none" rtlCol="0">
            <a:spAutoFit/>
          </a:bodyPr>
          <a:lstStyle/>
          <a:p>
            <a:r>
              <a:rPr lang="en-US" sz="2400" dirty="0">
                <a:latin typeface="Helvetica" pitchFamily="2" charset="0"/>
              </a:rPr>
              <a:t>Data</a:t>
            </a:r>
          </a:p>
        </p:txBody>
      </p:sp>
      <p:sp>
        <p:nvSpPr>
          <p:cNvPr id="27" name="TextBox 26">
            <a:extLst>
              <a:ext uri="{FF2B5EF4-FFF2-40B4-BE49-F238E27FC236}">
                <a16:creationId xmlns:a16="http://schemas.microsoft.com/office/drawing/2014/main" id="{A1C5761D-CF01-BC4A-9FBA-5F464C57640F}"/>
              </a:ext>
            </a:extLst>
          </p:cNvPr>
          <p:cNvSpPr txBox="1"/>
          <p:nvPr/>
        </p:nvSpPr>
        <p:spPr>
          <a:xfrm>
            <a:off x="5811870" y="1040070"/>
            <a:ext cx="1495922" cy="707886"/>
          </a:xfrm>
          <a:prstGeom prst="rect">
            <a:avLst/>
          </a:prstGeom>
          <a:noFill/>
        </p:spPr>
        <p:txBody>
          <a:bodyPr wrap="none" rtlCol="0">
            <a:spAutoFit/>
          </a:bodyPr>
          <a:lstStyle/>
          <a:p>
            <a:r>
              <a:rPr lang="en-US" sz="4000" dirty="0">
                <a:latin typeface="Helvetica" pitchFamily="2" charset="0"/>
              </a:rPr>
              <a:t>Client</a:t>
            </a:r>
          </a:p>
        </p:txBody>
      </p:sp>
      <p:sp>
        <p:nvSpPr>
          <p:cNvPr id="28" name="TextBox 27">
            <a:extLst>
              <a:ext uri="{FF2B5EF4-FFF2-40B4-BE49-F238E27FC236}">
                <a16:creationId xmlns:a16="http://schemas.microsoft.com/office/drawing/2014/main" id="{7572740C-155C-E848-8DE7-FBECFAF5BE2A}"/>
              </a:ext>
            </a:extLst>
          </p:cNvPr>
          <p:cNvSpPr txBox="1"/>
          <p:nvPr/>
        </p:nvSpPr>
        <p:spPr>
          <a:xfrm>
            <a:off x="8217500" y="3028752"/>
            <a:ext cx="1696298" cy="707886"/>
          </a:xfrm>
          <a:prstGeom prst="rect">
            <a:avLst/>
          </a:prstGeom>
          <a:noFill/>
        </p:spPr>
        <p:txBody>
          <a:bodyPr wrap="none" rtlCol="0">
            <a:spAutoFit/>
          </a:bodyPr>
          <a:lstStyle/>
          <a:p>
            <a:r>
              <a:rPr lang="en-US" sz="4000" dirty="0">
                <a:latin typeface="Helvetica" pitchFamily="2" charset="0"/>
              </a:rPr>
              <a:t>Server</a:t>
            </a:r>
          </a:p>
        </p:txBody>
      </p:sp>
      <p:sp>
        <p:nvSpPr>
          <p:cNvPr id="29" name="TextBox 28">
            <a:extLst>
              <a:ext uri="{FF2B5EF4-FFF2-40B4-BE49-F238E27FC236}">
                <a16:creationId xmlns:a16="http://schemas.microsoft.com/office/drawing/2014/main" id="{23396FB8-35FC-3A48-8816-96BFECB94F12}"/>
              </a:ext>
            </a:extLst>
          </p:cNvPr>
          <p:cNvSpPr txBox="1"/>
          <p:nvPr/>
        </p:nvSpPr>
        <p:spPr>
          <a:xfrm>
            <a:off x="2622164" y="3028752"/>
            <a:ext cx="1696298" cy="707886"/>
          </a:xfrm>
          <a:prstGeom prst="rect">
            <a:avLst/>
          </a:prstGeom>
          <a:noFill/>
        </p:spPr>
        <p:txBody>
          <a:bodyPr wrap="none" rtlCol="0">
            <a:spAutoFit/>
          </a:bodyPr>
          <a:lstStyle/>
          <a:p>
            <a:r>
              <a:rPr lang="en-US" sz="4000" dirty="0">
                <a:latin typeface="Helvetica" pitchFamily="2" charset="0"/>
              </a:rPr>
              <a:t>Server</a:t>
            </a:r>
          </a:p>
        </p:txBody>
      </p:sp>
      <p:sp>
        <p:nvSpPr>
          <p:cNvPr id="30" name="Rectangular Callout 29">
            <a:extLst>
              <a:ext uri="{FF2B5EF4-FFF2-40B4-BE49-F238E27FC236}">
                <a16:creationId xmlns:a16="http://schemas.microsoft.com/office/drawing/2014/main" id="{A6DF701A-526D-0D43-B5B3-F88BE0CAAE77}"/>
              </a:ext>
            </a:extLst>
          </p:cNvPr>
          <p:cNvSpPr/>
          <p:nvPr/>
        </p:nvSpPr>
        <p:spPr>
          <a:xfrm flipH="1">
            <a:off x="268976" y="1938645"/>
            <a:ext cx="2155371" cy="1257300"/>
          </a:xfrm>
          <a:prstGeom prst="wedgeRectCallout">
            <a:avLst>
              <a:gd name="adj1" fmla="val -64014"/>
              <a:gd name="adj2" fmla="val 843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done, here’s the result. </a:t>
            </a:r>
          </a:p>
        </p:txBody>
      </p:sp>
    </p:spTree>
    <p:extLst>
      <p:ext uri="{BB962C8B-B14F-4D97-AF65-F5344CB8AC3E}">
        <p14:creationId xmlns:p14="http://schemas.microsoft.com/office/powerpoint/2010/main" val="2224204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63C00-E266-5245-AD17-1FC31E7C0414}"/>
              </a:ext>
            </a:extLst>
          </p:cNvPr>
          <p:cNvSpPr>
            <a:spLocks noGrp="1"/>
          </p:cNvSpPr>
          <p:nvPr>
            <p:ph type="title"/>
          </p:nvPr>
        </p:nvSpPr>
        <p:spPr/>
        <p:txBody>
          <a:bodyPr/>
          <a:lstStyle/>
          <a:p>
            <a:r>
              <a:rPr lang="en-US" dirty="0"/>
              <a:t>Background – FFWD API</a:t>
            </a:r>
          </a:p>
        </p:txBody>
      </p:sp>
      <p:graphicFrame>
        <p:nvGraphicFramePr>
          <p:cNvPr id="4" name="Content Placeholder 3">
            <a:extLst>
              <a:ext uri="{FF2B5EF4-FFF2-40B4-BE49-F238E27FC236}">
                <a16:creationId xmlns:a16="http://schemas.microsoft.com/office/drawing/2014/main" id="{6B3BAA46-BE3B-164A-9A93-A9D730AB2AE5}"/>
              </a:ext>
            </a:extLst>
          </p:cNvPr>
          <p:cNvGraphicFramePr>
            <a:graphicFrameLocks noGrp="1"/>
          </p:cNvGraphicFramePr>
          <p:nvPr>
            <p:ph idx="1"/>
            <p:extLst>
              <p:ext uri="{D42A27DB-BD31-4B8C-83A1-F6EECF244321}">
                <p14:modId xmlns:p14="http://schemas.microsoft.com/office/powerpoint/2010/main" val="1831928224"/>
              </p:ext>
            </p:extLst>
          </p:nvPr>
        </p:nvGraphicFramePr>
        <p:xfrm>
          <a:off x="838200" y="1825625"/>
          <a:ext cx="10515600" cy="3205480"/>
        </p:xfrm>
        <a:graphic>
          <a:graphicData uri="http://schemas.openxmlformats.org/drawingml/2006/table">
            <a:tbl>
              <a:tblPr firstRow="1" bandRow="1">
                <a:tableStyleId>{5C22544A-7EE6-4342-B048-85BDC9FD1C3A}</a:tableStyleId>
              </a:tblPr>
              <a:tblGrid>
                <a:gridCol w="6558643">
                  <a:extLst>
                    <a:ext uri="{9D8B030D-6E8A-4147-A177-3AD203B41FA5}">
                      <a16:colId xmlns:a16="http://schemas.microsoft.com/office/drawing/2014/main" val="3216654542"/>
                    </a:ext>
                  </a:extLst>
                </a:gridCol>
                <a:gridCol w="3956957">
                  <a:extLst>
                    <a:ext uri="{9D8B030D-6E8A-4147-A177-3AD203B41FA5}">
                      <a16:colId xmlns:a16="http://schemas.microsoft.com/office/drawing/2014/main" val="1631538612"/>
                    </a:ext>
                  </a:extLst>
                </a:gridCol>
              </a:tblGrid>
              <a:tr h="370840">
                <a:tc>
                  <a:txBody>
                    <a:bodyPr/>
                    <a:lstStyle/>
                    <a:p>
                      <a:r>
                        <a:rPr lang="en-US" dirty="0"/>
                        <a:t>Function</a:t>
                      </a:r>
                    </a:p>
                  </a:txBody>
                  <a:tcPr/>
                </a:tc>
                <a:tc>
                  <a:txBody>
                    <a:bodyPr/>
                    <a:lstStyle/>
                    <a:p>
                      <a:r>
                        <a:rPr lang="en-US" dirty="0"/>
                        <a:t>Description</a:t>
                      </a:r>
                    </a:p>
                  </a:txBody>
                  <a:tcPr/>
                </a:tc>
                <a:extLst>
                  <a:ext uri="{0D108BD9-81ED-4DB2-BD59-A6C34878D82A}">
                    <a16:rowId xmlns:a16="http://schemas.microsoft.com/office/drawing/2014/main" val="712978445"/>
                  </a:ext>
                </a:extLst>
              </a:tr>
              <a:tr h="370840">
                <a:tc>
                  <a:txBody>
                    <a:bodyPr/>
                    <a:lstStyle/>
                    <a:p>
                      <a:r>
                        <a:rPr lang="en-US" sz="2400" b="1" dirty="0" err="1">
                          <a:latin typeface="Courier" pitchFamily="2" charset="0"/>
                        </a:rPr>
                        <a:t>ffwd_init</a:t>
                      </a:r>
                      <a:r>
                        <a:rPr lang="en-US" sz="2400" b="1" dirty="0">
                          <a:latin typeface="Courier" pitchFamily="2" charset="0"/>
                        </a:rPr>
                        <a:t>()</a:t>
                      </a:r>
                    </a:p>
                  </a:txBody>
                  <a:tcPr/>
                </a:tc>
                <a:tc>
                  <a:txBody>
                    <a:bodyPr/>
                    <a:lstStyle/>
                    <a:p>
                      <a:r>
                        <a:rPr lang="en-US" dirty="0"/>
                        <a:t>Allocate request / response lines</a:t>
                      </a:r>
                    </a:p>
                  </a:txBody>
                  <a:tcPr/>
                </a:tc>
                <a:extLst>
                  <a:ext uri="{0D108BD9-81ED-4DB2-BD59-A6C34878D82A}">
                    <a16:rowId xmlns:a16="http://schemas.microsoft.com/office/drawing/2014/main" val="2133379432"/>
                  </a:ext>
                </a:extLst>
              </a:tr>
              <a:tr h="370840">
                <a:tc>
                  <a:txBody>
                    <a:bodyPr/>
                    <a:lstStyle/>
                    <a:p>
                      <a:r>
                        <a:rPr lang="en-US" sz="2400" b="1" dirty="0" err="1">
                          <a:latin typeface="Courier" pitchFamily="2" charset="0"/>
                        </a:rPr>
                        <a:t>launch_servers</a:t>
                      </a:r>
                      <a:r>
                        <a:rPr lang="en-US" sz="2400" b="1" dirty="0">
                          <a:latin typeface="Courier" pitchFamily="2" charset="0"/>
                        </a:rPr>
                        <a:t>(</a:t>
                      </a:r>
                      <a:r>
                        <a:rPr lang="en-US" sz="2400" b="1" dirty="0" err="1">
                          <a:latin typeface="Courier" pitchFamily="2" charset="0"/>
                        </a:rPr>
                        <a:t>num_servers</a:t>
                      </a:r>
                      <a:r>
                        <a:rPr lang="en-US" sz="2400" b="1" dirty="0">
                          <a:latin typeface="Courier" pitchFamily="2" charset="0"/>
                        </a:rPr>
                        <a:t>)</a:t>
                      </a:r>
                    </a:p>
                  </a:txBody>
                  <a:tcPr/>
                </a:tc>
                <a:tc>
                  <a:txBody>
                    <a:bodyPr/>
                    <a:lstStyle/>
                    <a:p>
                      <a:r>
                        <a:rPr lang="en-US" dirty="0"/>
                        <a:t>Launch OS threads for the requested number of servers</a:t>
                      </a:r>
                    </a:p>
                  </a:txBody>
                  <a:tcPr/>
                </a:tc>
                <a:extLst>
                  <a:ext uri="{0D108BD9-81ED-4DB2-BD59-A6C34878D82A}">
                    <a16:rowId xmlns:a16="http://schemas.microsoft.com/office/drawing/2014/main" val="137578942"/>
                  </a:ext>
                </a:extLst>
              </a:tr>
              <a:tr h="370840">
                <a:tc>
                  <a:txBody>
                    <a:bodyPr/>
                    <a:lstStyle/>
                    <a:p>
                      <a:r>
                        <a:rPr lang="en-US" sz="2400" b="1" dirty="0" err="1">
                          <a:latin typeface="Courier" pitchFamily="2" charset="0"/>
                        </a:rPr>
                        <a:t>thread_create</a:t>
                      </a:r>
                      <a:r>
                        <a:rPr lang="en-US" sz="2400" b="1" dirty="0">
                          <a:latin typeface="Courier" pitchFamily="2" charset="0"/>
                        </a:rPr>
                        <a:t>(</a:t>
                      </a:r>
                      <a:r>
                        <a:rPr lang="en-US" sz="2400" b="1" dirty="0" err="1">
                          <a:latin typeface="Courier" pitchFamily="2" charset="0"/>
                        </a:rPr>
                        <a:t>client_fun</a:t>
                      </a:r>
                      <a:r>
                        <a:rPr lang="en-US" sz="2400" b="1" dirty="0">
                          <a:latin typeface="Courier" pitchFamily="2" charset="0"/>
                        </a:rPr>
                        <a:t>, param)</a:t>
                      </a:r>
                    </a:p>
                  </a:txBody>
                  <a:tcPr/>
                </a:tc>
                <a:tc>
                  <a:txBody>
                    <a:bodyPr/>
                    <a:lstStyle/>
                    <a:p>
                      <a:r>
                        <a:rPr lang="en-US" dirty="0"/>
                        <a:t>Launch OS threads running the client function specified</a:t>
                      </a:r>
                    </a:p>
                  </a:txBody>
                  <a:tcPr/>
                </a:tc>
                <a:extLst>
                  <a:ext uri="{0D108BD9-81ED-4DB2-BD59-A6C34878D82A}">
                    <a16:rowId xmlns:a16="http://schemas.microsoft.com/office/drawing/2014/main" val="412272993"/>
                  </a:ext>
                </a:extLst>
              </a:tr>
              <a:tr h="370840">
                <a:tc>
                  <a:txBody>
                    <a:bodyPr/>
                    <a:lstStyle/>
                    <a:p>
                      <a:r>
                        <a:rPr lang="en-US" sz="2400" b="1" dirty="0" err="1">
                          <a:latin typeface="Courier" pitchFamily="2" charset="0"/>
                        </a:rPr>
                        <a:t>ffwd_exec</a:t>
                      </a:r>
                      <a:r>
                        <a:rPr lang="en-US" sz="2400" b="1" dirty="0">
                          <a:latin typeface="Courier" pitchFamily="2" charset="0"/>
                        </a:rPr>
                        <a:t>(server, ret, fun, param)</a:t>
                      </a:r>
                    </a:p>
                  </a:txBody>
                  <a:tcPr/>
                </a:tc>
                <a:tc>
                  <a:txBody>
                    <a:bodyPr/>
                    <a:lstStyle/>
                    <a:p>
                      <a:r>
                        <a:rPr lang="en-US" dirty="0"/>
                        <a:t>Delegate function fun to server</a:t>
                      </a:r>
                    </a:p>
                  </a:txBody>
                  <a:tcPr/>
                </a:tc>
                <a:extLst>
                  <a:ext uri="{0D108BD9-81ED-4DB2-BD59-A6C34878D82A}">
                    <a16:rowId xmlns:a16="http://schemas.microsoft.com/office/drawing/2014/main" val="2290931445"/>
                  </a:ext>
                </a:extLst>
              </a:tr>
              <a:tr h="370840">
                <a:tc>
                  <a:txBody>
                    <a:bodyPr/>
                    <a:lstStyle/>
                    <a:p>
                      <a:r>
                        <a:rPr lang="en-US" sz="2400" b="1" dirty="0">
                          <a:latin typeface="Courier" pitchFamily="2" charset="0"/>
                        </a:rPr>
                        <a:t>shutdown()</a:t>
                      </a:r>
                    </a:p>
                  </a:txBody>
                  <a:tcPr/>
                </a:tc>
                <a:tc>
                  <a:txBody>
                    <a:bodyPr/>
                    <a:lstStyle/>
                    <a:p>
                      <a:r>
                        <a:rPr lang="en-US" dirty="0"/>
                        <a:t>Stop servers, free request / response lines</a:t>
                      </a:r>
                    </a:p>
                  </a:txBody>
                  <a:tcPr/>
                </a:tc>
                <a:extLst>
                  <a:ext uri="{0D108BD9-81ED-4DB2-BD59-A6C34878D82A}">
                    <a16:rowId xmlns:a16="http://schemas.microsoft.com/office/drawing/2014/main" val="1413374503"/>
                  </a:ext>
                </a:extLst>
              </a:tr>
            </a:tbl>
          </a:graphicData>
        </a:graphic>
      </p:graphicFrame>
    </p:spTree>
    <p:extLst>
      <p:ext uri="{BB962C8B-B14F-4D97-AF65-F5344CB8AC3E}">
        <p14:creationId xmlns:p14="http://schemas.microsoft.com/office/powerpoint/2010/main" val="405356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a:xfrm>
            <a:off x="120570" y="142835"/>
            <a:ext cx="10515600" cy="1325563"/>
          </a:xfrm>
        </p:spPr>
        <p:txBody>
          <a:bodyPr/>
          <a:lstStyle/>
          <a:p>
            <a:r>
              <a:rPr lang="en-US" dirty="0"/>
              <a:t>Background – FFWD Delegation Design</a:t>
            </a:r>
          </a:p>
        </p:txBody>
      </p:sp>
      <p:grpSp>
        <p:nvGrpSpPr>
          <p:cNvPr id="3" name="Group 2">
            <a:extLst>
              <a:ext uri="{FF2B5EF4-FFF2-40B4-BE49-F238E27FC236}">
                <a16:creationId xmlns:a16="http://schemas.microsoft.com/office/drawing/2014/main" id="{DF47EA55-2BBB-3547-AA19-D00CFD986483}"/>
              </a:ext>
            </a:extLst>
          </p:cNvPr>
          <p:cNvGrpSpPr/>
          <p:nvPr/>
        </p:nvGrpSpPr>
        <p:grpSpPr>
          <a:xfrm>
            <a:off x="6487881" y="1683421"/>
            <a:ext cx="4023576" cy="3017682"/>
            <a:chOff x="7336971" y="3055021"/>
            <a:chExt cx="4023576" cy="3017682"/>
          </a:xfrm>
        </p:grpSpPr>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flipH="1">
              <a:off x="7336971" y="3055021"/>
              <a:ext cx="4023576" cy="3017682"/>
            </a:xfrm>
            <a:prstGeom prst="rect">
              <a:avLst/>
            </a:prstGeom>
          </p:spPr>
        </p:pic>
        <p:sp>
          <p:nvSpPr>
            <p:cNvPr id="15" name="TextBox 14">
              <a:extLst>
                <a:ext uri="{FF2B5EF4-FFF2-40B4-BE49-F238E27FC236}">
                  <a16:creationId xmlns:a16="http://schemas.microsoft.com/office/drawing/2014/main" id="{10157512-F159-184D-9FE9-9FC662B7D291}"/>
                </a:ext>
              </a:extLst>
            </p:cNvPr>
            <p:cNvSpPr txBox="1"/>
            <p:nvPr/>
          </p:nvSpPr>
          <p:spPr>
            <a:xfrm>
              <a:off x="8730345" y="5192485"/>
              <a:ext cx="1696298" cy="707886"/>
            </a:xfrm>
            <a:prstGeom prst="rect">
              <a:avLst/>
            </a:prstGeom>
            <a:noFill/>
          </p:spPr>
          <p:txBody>
            <a:bodyPr wrap="none" rtlCol="0">
              <a:spAutoFit/>
            </a:bodyPr>
            <a:lstStyle/>
            <a:p>
              <a:r>
                <a:rPr lang="en-US" sz="4000" dirty="0">
                  <a:latin typeface="Helvetica" pitchFamily="2" charset="0"/>
                </a:rPr>
                <a:t>Server</a:t>
              </a:r>
            </a:p>
          </p:txBody>
        </p:sp>
      </p:grpSp>
      <p:sp>
        <p:nvSpPr>
          <p:cNvPr id="6" name="Rectangle 5">
            <a:extLst>
              <a:ext uri="{FF2B5EF4-FFF2-40B4-BE49-F238E27FC236}">
                <a16:creationId xmlns:a16="http://schemas.microsoft.com/office/drawing/2014/main" id="{24AC1DC9-01CD-4240-853F-D36EDEC18FFF}"/>
              </a:ext>
            </a:extLst>
          </p:cNvPr>
          <p:cNvSpPr/>
          <p:nvPr/>
        </p:nvSpPr>
        <p:spPr>
          <a:xfrm>
            <a:off x="4882243" y="16004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0</a:t>
            </a:r>
          </a:p>
        </p:txBody>
      </p:sp>
      <p:sp>
        <p:nvSpPr>
          <p:cNvPr id="11" name="Rectangle 10">
            <a:extLst>
              <a:ext uri="{FF2B5EF4-FFF2-40B4-BE49-F238E27FC236}">
                <a16:creationId xmlns:a16="http://schemas.microsoft.com/office/drawing/2014/main" id="{7B9E7E9B-CE3F-DE46-81E5-7C3CEF44BEDD}"/>
              </a:ext>
            </a:extLst>
          </p:cNvPr>
          <p:cNvSpPr/>
          <p:nvPr/>
        </p:nvSpPr>
        <p:spPr>
          <a:xfrm>
            <a:off x="4882243" y="2041273"/>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a:t>
            </a:r>
          </a:p>
        </p:txBody>
      </p:sp>
      <p:sp>
        <p:nvSpPr>
          <p:cNvPr id="16" name="Rectangle 15">
            <a:extLst>
              <a:ext uri="{FF2B5EF4-FFF2-40B4-BE49-F238E27FC236}">
                <a16:creationId xmlns:a16="http://schemas.microsoft.com/office/drawing/2014/main" id="{D03598D4-BF80-634D-9B19-139C076BEFE7}"/>
              </a:ext>
            </a:extLst>
          </p:cNvPr>
          <p:cNvSpPr/>
          <p:nvPr/>
        </p:nvSpPr>
        <p:spPr>
          <a:xfrm>
            <a:off x="4857748"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0</a:t>
            </a:r>
          </a:p>
        </p:txBody>
      </p:sp>
      <p:sp>
        <p:nvSpPr>
          <p:cNvPr id="17" name="Rectangle 16">
            <a:extLst>
              <a:ext uri="{FF2B5EF4-FFF2-40B4-BE49-F238E27FC236}">
                <a16:creationId xmlns:a16="http://schemas.microsoft.com/office/drawing/2014/main" id="{40B0F1FB-A8EA-DB47-8FE1-09818D6A5C9D}"/>
              </a:ext>
            </a:extLst>
          </p:cNvPr>
          <p:cNvSpPr/>
          <p:nvPr/>
        </p:nvSpPr>
        <p:spPr>
          <a:xfrm>
            <a:off x="4857748"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a:t>
            </a:r>
          </a:p>
        </p:txBody>
      </p:sp>
      <p:sp>
        <p:nvSpPr>
          <p:cNvPr id="10" name="Rectangle 9">
            <a:extLst>
              <a:ext uri="{FF2B5EF4-FFF2-40B4-BE49-F238E27FC236}">
                <a16:creationId xmlns:a16="http://schemas.microsoft.com/office/drawing/2014/main" id="{EC35ADCA-CD1A-9946-8E26-66ADE084650B}"/>
              </a:ext>
            </a:extLst>
          </p:cNvPr>
          <p:cNvSpPr/>
          <p:nvPr/>
        </p:nvSpPr>
        <p:spPr>
          <a:xfrm>
            <a:off x="10511457" y="1808490"/>
            <a:ext cx="1126671" cy="32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Delegated Data Structure</a:t>
            </a:r>
          </a:p>
        </p:txBody>
      </p:sp>
      <p:grpSp>
        <p:nvGrpSpPr>
          <p:cNvPr id="21" name="Group 20">
            <a:extLst>
              <a:ext uri="{FF2B5EF4-FFF2-40B4-BE49-F238E27FC236}">
                <a16:creationId xmlns:a16="http://schemas.microsoft.com/office/drawing/2014/main" id="{C161A061-5EB8-ED48-B16C-C210CBD24DDC}"/>
              </a:ext>
            </a:extLst>
          </p:cNvPr>
          <p:cNvGrpSpPr/>
          <p:nvPr/>
        </p:nvGrpSpPr>
        <p:grpSpPr>
          <a:xfrm>
            <a:off x="266811" y="2841169"/>
            <a:ext cx="4023576" cy="3017682"/>
            <a:chOff x="352480" y="1601776"/>
            <a:chExt cx="4023576" cy="3017682"/>
          </a:xfrm>
        </p:grpSpPr>
        <p:pic>
          <p:nvPicPr>
            <p:cNvPr id="22" name="Picture 21">
              <a:extLst>
                <a:ext uri="{FF2B5EF4-FFF2-40B4-BE49-F238E27FC236}">
                  <a16:creationId xmlns:a16="http://schemas.microsoft.com/office/drawing/2014/main" id="{BCAE1C9D-C922-BA47-B863-99EE1D7EFB7A}"/>
                </a:ext>
              </a:extLst>
            </p:cNvPr>
            <p:cNvPicPr>
              <a:picLocks noChangeAspect="1"/>
            </p:cNvPicPr>
            <p:nvPr/>
          </p:nvPicPr>
          <p:blipFill>
            <a:blip r:embed="rId2"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23" name="TextBox 22">
              <a:extLst>
                <a:ext uri="{FF2B5EF4-FFF2-40B4-BE49-F238E27FC236}">
                  <a16:creationId xmlns:a16="http://schemas.microsoft.com/office/drawing/2014/main" id="{A54C6EF4-15FA-9044-B0F0-7A74870FBB3B}"/>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1</a:t>
              </a:r>
            </a:p>
          </p:txBody>
        </p:sp>
      </p:grpSp>
      <p:grpSp>
        <p:nvGrpSpPr>
          <p:cNvPr id="20" name="Group 19">
            <a:extLst>
              <a:ext uri="{FF2B5EF4-FFF2-40B4-BE49-F238E27FC236}">
                <a16:creationId xmlns:a16="http://schemas.microsoft.com/office/drawing/2014/main" id="{ACDE1893-4CD2-BC46-8B62-CE7E301A465C}"/>
              </a:ext>
            </a:extLst>
          </p:cNvPr>
          <p:cNvGrpSpPr/>
          <p:nvPr/>
        </p:nvGrpSpPr>
        <p:grpSpPr>
          <a:xfrm>
            <a:off x="336151" y="671041"/>
            <a:ext cx="4023576" cy="3017682"/>
            <a:chOff x="352480" y="1601776"/>
            <a:chExt cx="4023576" cy="3017682"/>
          </a:xfrm>
        </p:grpSpPr>
        <p:pic>
          <p:nvPicPr>
            <p:cNvPr id="12" name="Picture 11">
              <a:extLst>
                <a:ext uri="{FF2B5EF4-FFF2-40B4-BE49-F238E27FC236}">
                  <a16:creationId xmlns:a16="http://schemas.microsoft.com/office/drawing/2014/main" id="{C411F328-ADA4-7B4C-9AAA-5FF1433BC924}"/>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14" name="TextBox 13">
              <a:extLst>
                <a:ext uri="{FF2B5EF4-FFF2-40B4-BE49-F238E27FC236}">
                  <a16:creationId xmlns:a16="http://schemas.microsoft.com/office/drawing/2014/main" id="{A3AF6FAB-0CA4-4041-9685-7FD37115524F}"/>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0</a:t>
              </a:r>
            </a:p>
          </p:txBody>
        </p:sp>
      </p:grpSp>
    </p:spTree>
    <p:extLst>
      <p:ext uri="{BB962C8B-B14F-4D97-AF65-F5344CB8AC3E}">
        <p14:creationId xmlns:p14="http://schemas.microsoft.com/office/powerpoint/2010/main" val="3950669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a:xfrm>
            <a:off x="120570" y="142835"/>
            <a:ext cx="10515600" cy="1325563"/>
          </a:xfrm>
        </p:spPr>
        <p:txBody>
          <a:bodyPr/>
          <a:lstStyle/>
          <a:p>
            <a:r>
              <a:rPr lang="en-US" dirty="0"/>
              <a:t>Background – FFWD Delegation Design</a:t>
            </a:r>
          </a:p>
        </p:txBody>
      </p:sp>
      <p:grpSp>
        <p:nvGrpSpPr>
          <p:cNvPr id="3" name="Group 2">
            <a:extLst>
              <a:ext uri="{FF2B5EF4-FFF2-40B4-BE49-F238E27FC236}">
                <a16:creationId xmlns:a16="http://schemas.microsoft.com/office/drawing/2014/main" id="{DF47EA55-2BBB-3547-AA19-D00CFD986483}"/>
              </a:ext>
            </a:extLst>
          </p:cNvPr>
          <p:cNvGrpSpPr/>
          <p:nvPr/>
        </p:nvGrpSpPr>
        <p:grpSpPr>
          <a:xfrm>
            <a:off x="6487881" y="1683421"/>
            <a:ext cx="4023576" cy="3017682"/>
            <a:chOff x="7336971" y="3055021"/>
            <a:chExt cx="4023576" cy="3017682"/>
          </a:xfrm>
        </p:grpSpPr>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flipH="1">
              <a:off x="7336971" y="3055021"/>
              <a:ext cx="4023576" cy="3017682"/>
            </a:xfrm>
            <a:prstGeom prst="rect">
              <a:avLst/>
            </a:prstGeom>
          </p:spPr>
        </p:pic>
        <p:sp>
          <p:nvSpPr>
            <p:cNvPr id="15" name="TextBox 14">
              <a:extLst>
                <a:ext uri="{FF2B5EF4-FFF2-40B4-BE49-F238E27FC236}">
                  <a16:creationId xmlns:a16="http://schemas.microsoft.com/office/drawing/2014/main" id="{10157512-F159-184D-9FE9-9FC662B7D291}"/>
                </a:ext>
              </a:extLst>
            </p:cNvPr>
            <p:cNvSpPr txBox="1"/>
            <p:nvPr/>
          </p:nvSpPr>
          <p:spPr>
            <a:xfrm>
              <a:off x="8730345" y="5192485"/>
              <a:ext cx="1696298" cy="707886"/>
            </a:xfrm>
            <a:prstGeom prst="rect">
              <a:avLst/>
            </a:prstGeom>
            <a:noFill/>
          </p:spPr>
          <p:txBody>
            <a:bodyPr wrap="none" rtlCol="0">
              <a:spAutoFit/>
            </a:bodyPr>
            <a:lstStyle/>
            <a:p>
              <a:r>
                <a:rPr lang="en-US" sz="4000" dirty="0">
                  <a:latin typeface="Helvetica" pitchFamily="2" charset="0"/>
                </a:rPr>
                <a:t>Server</a:t>
              </a:r>
            </a:p>
          </p:txBody>
        </p:sp>
      </p:grpSp>
      <p:sp>
        <p:nvSpPr>
          <p:cNvPr id="6" name="Rectangle 5">
            <a:extLst>
              <a:ext uri="{FF2B5EF4-FFF2-40B4-BE49-F238E27FC236}">
                <a16:creationId xmlns:a16="http://schemas.microsoft.com/office/drawing/2014/main" id="{24AC1DC9-01CD-4240-853F-D36EDEC18FFF}"/>
              </a:ext>
            </a:extLst>
          </p:cNvPr>
          <p:cNvSpPr/>
          <p:nvPr/>
        </p:nvSpPr>
        <p:spPr>
          <a:xfrm>
            <a:off x="4882243" y="16004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0</a:t>
            </a:r>
          </a:p>
        </p:txBody>
      </p:sp>
      <p:sp>
        <p:nvSpPr>
          <p:cNvPr id="11" name="Rectangle 10">
            <a:extLst>
              <a:ext uri="{FF2B5EF4-FFF2-40B4-BE49-F238E27FC236}">
                <a16:creationId xmlns:a16="http://schemas.microsoft.com/office/drawing/2014/main" id="{7B9E7E9B-CE3F-DE46-81E5-7C3CEF44BEDD}"/>
              </a:ext>
            </a:extLst>
          </p:cNvPr>
          <p:cNvSpPr/>
          <p:nvPr/>
        </p:nvSpPr>
        <p:spPr>
          <a:xfrm>
            <a:off x="4882243" y="2041273"/>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a:t>
            </a:r>
          </a:p>
        </p:txBody>
      </p:sp>
      <p:sp>
        <p:nvSpPr>
          <p:cNvPr id="16" name="Rectangle 15">
            <a:extLst>
              <a:ext uri="{FF2B5EF4-FFF2-40B4-BE49-F238E27FC236}">
                <a16:creationId xmlns:a16="http://schemas.microsoft.com/office/drawing/2014/main" id="{D03598D4-BF80-634D-9B19-139C076BEFE7}"/>
              </a:ext>
            </a:extLst>
          </p:cNvPr>
          <p:cNvSpPr/>
          <p:nvPr/>
        </p:nvSpPr>
        <p:spPr>
          <a:xfrm>
            <a:off x="4857748"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0</a:t>
            </a:r>
          </a:p>
        </p:txBody>
      </p:sp>
      <p:sp>
        <p:nvSpPr>
          <p:cNvPr id="17" name="Rectangle 16">
            <a:extLst>
              <a:ext uri="{FF2B5EF4-FFF2-40B4-BE49-F238E27FC236}">
                <a16:creationId xmlns:a16="http://schemas.microsoft.com/office/drawing/2014/main" id="{40B0F1FB-A8EA-DB47-8FE1-09818D6A5C9D}"/>
              </a:ext>
            </a:extLst>
          </p:cNvPr>
          <p:cNvSpPr/>
          <p:nvPr/>
        </p:nvSpPr>
        <p:spPr>
          <a:xfrm>
            <a:off x="4857748"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a:t>
            </a:r>
          </a:p>
        </p:txBody>
      </p:sp>
      <p:sp>
        <p:nvSpPr>
          <p:cNvPr id="10" name="Rectangle 9">
            <a:extLst>
              <a:ext uri="{FF2B5EF4-FFF2-40B4-BE49-F238E27FC236}">
                <a16:creationId xmlns:a16="http://schemas.microsoft.com/office/drawing/2014/main" id="{EC35ADCA-CD1A-9946-8E26-66ADE084650B}"/>
              </a:ext>
            </a:extLst>
          </p:cNvPr>
          <p:cNvSpPr/>
          <p:nvPr/>
        </p:nvSpPr>
        <p:spPr>
          <a:xfrm>
            <a:off x="10511457" y="1808490"/>
            <a:ext cx="1126671" cy="32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Delegated Data Structure</a:t>
            </a:r>
          </a:p>
        </p:txBody>
      </p:sp>
      <p:grpSp>
        <p:nvGrpSpPr>
          <p:cNvPr id="21" name="Group 20">
            <a:extLst>
              <a:ext uri="{FF2B5EF4-FFF2-40B4-BE49-F238E27FC236}">
                <a16:creationId xmlns:a16="http://schemas.microsoft.com/office/drawing/2014/main" id="{C161A061-5EB8-ED48-B16C-C210CBD24DDC}"/>
              </a:ext>
            </a:extLst>
          </p:cNvPr>
          <p:cNvGrpSpPr/>
          <p:nvPr/>
        </p:nvGrpSpPr>
        <p:grpSpPr>
          <a:xfrm>
            <a:off x="266811" y="2841169"/>
            <a:ext cx="4023576" cy="3017682"/>
            <a:chOff x="352480" y="1601776"/>
            <a:chExt cx="4023576" cy="3017682"/>
          </a:xfrm>
        </p:grpSpPr>
        <p:pic>
          <p:nvPicPr>
            <p:cNvPr id="22" name="Picture 21">
              <a:extLst>
                <a:ext uri="{FF2B5EF4-FFF2-40B4-BE49-F238E27FC236}">
                  <a16:creationId xmlns:a16="http://schemas.microsoft.com/office/drawing/2014/main" id="{BCAE1C9D-C922-BA47-B863-99EE1D7EFB7A}"/>
                </a:ext>
              </a:extLst>
            </p:cNvPr>
            <p:cNvPicPr>
              <a:picLocks noChangeAspect="1"/>
            </p:cNvPicPr>
            <p:nvPr/>
          </p:nvPicPr>
          <p:blipFill>
            <a:blip r:embed="rId2"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23" name="TextBox 22">
              <a:extLst>
                <a:ext uri="{FF2B5EF4-FFF2-40B4-BE49-F238E27FC236}">
                  <a16:creationId xmlns:a16="http://schemas.microsoft.com/office/drawing/2014/main" id="{A54C6EF4-15FA-9044-B0F0-7A74870FBB3B}"/>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1</a:t>
              </a:r>
            </a:p>
          </p:txBody>
        </p:sp>
      </p:grpSp>
      <p:grpSp>
        <p:nvGrpSpPr>
          <p:cNvPr id="20" name="Group 19">
            <a:extLst>
              <a:ext uri="{FF2B5EF4-FFF2-40B4-BE49-F238E27FC236}">
                <a16:creationId xmlns:a16="http://schemas.microsoft.com/office/drawing/2014/main" id="{ACDE1893-4CD2-BC46-8B62-CE7E301A465C}"/>
              </a:ext>
            </a:extLst>
          </p:cNvPr>
          <p:cNvGrpSpPr/>
          <p:nvPr/>
        </p:nvGrpSpPr>
        <p:grpSpPr>
          <a:xfrm>
            <a:off x="336151" y="671041"/>
            <a:ext cx="4023576" cy="3017682"/>
            <a:chOff x="352480" y="1601776"/>
            <a:chExt cx="4023576" cy="3017682"/>
          </a:xfrm>
        </p:grpSpPr>
        <p:pic>
          <p:nvPicPr>
            <p:cNvPr id="12" name="Picture 11">
              <a:extLst>
                <a:ext uri="{FF2B5EF4-FFF2-40B4-BE49-F238E27FC236}">
                  <a16:creationId xmlns:a16="http://schemas.microsoft.com/office/drawing/2014/main" id="{C411F328-ADA4-7B4C-9AAA-5FF1433BC924}"/>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14" name="TextBox 13">
              <a:extLst>
                <a:ext uri="{FF2B5EF4-FFF2-40B4-BE49-F238E27FC236}">
                  <a16:creationId xmlns:a16="http://schemas.microsoft.com/office/drawing/2014/main" id="{A3AF6FAB-0CA4-4041-9685-7FD37115524F}"/>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0</a:t>
              </a:r>
            </a:p>
          </p:txBody>
        </p:sp>
      </p:grpSp>
      <p:cxnSp>
        <p:nvCxnSpPr>
          <p:cNvPr id="7" name="Straight Arrow Connector 6">
            <a:extLst>
              <a:ext uri="{FF2B5EF4-FFF2-40B4-BE49-F238E27FC236}">
                <a16:creationId xmlns:a16="http://schemas.microsoft.com/office/drawing/2014/main" id="{2B78A6F3-1884-4E4F-88C9-09144770B537}"/>
              </a:ext>
            </a:extLst>
          </p:cNvPr>
          <p:cNvCxnSpPr/>
          <p:nvPr/>
        </p:nvCxnSpPr>
        <p:spPr>
          <a:xfrm>
            <a:off x="3820886" y="1808490"/>
            <a:ext cx="914400" cy="0"/>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959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a:xfrm>
            <a:off x="120570" y="142835"/>
            <a:ext cx="10515600" cy="1325563"/>
          </a:xfrm>
        </p:spPr>
        <p:txBody>
          <a:bodyPr/>
          <a:lstStyle/>
          <a:p>
            <a:r>
              <a:rPr lang="en-US" dirty="0"/>
              <a:t>Background – FFWD Delegation Design</a:t>
            </a:r>
          </a:p>
        </p:txBody>
      </p:sp>
      <p:grpSp>
        <p:nvGrpSpPr>
          <p:cNvPr id="3" name="Group 2">
            <a:extLst>
              <a:ext uri="{FF2B5EF4-FFF2-40B4-BE49-F238E27FC236}">
                <a16:creationId xmlns:a16="http://schemas.microsoft.com/office/drawing/2014/main" id="{DF47EA55-2BBB-3547-AA19-D00CFD986483}"/>
              </a:ext>
            </a:extLst>
          </p:cNvPr>
          <p:cNvGrpSpPr/>
          <p:nvPr/>
        </p:nvGrpSpPr>
        <p:grpSpPr>
          <a:xfrm>
            <a:off x="6487881" y="1683421"/>
            <a:ext cx="4023576" cy="3017682"/>
            <a:chOff x="7336971" y="3055021"/>
            <a:chExt cx="4023576" cy="3017682"/>
          </a:xfrm>
        </p:grpSpPr>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flipH="1">
              <a:off x="7336971" y="3055021"/>
              <a:ext cx="4023576" cy="3017682"/>
            </a:xfrm>
            <a:prstGeom prst="rect">
              <a:avLst/>
            </a:prstGeom>
          </p:spPr>
        </p:pic>
        <p:sp>
          <p:nvSpPr>
            <p:cNvPr id="15" name="TextBox 14">
              <a:extLst>
                <a:ext uri="{FF2B5EF4-FFF2-40B4-BE49-F238E27FC236}">
                  <a16:creationId xmlns:a16="http://schemas.microsoft.com/office/drawing/2014/main" id="{10157512-F159-184D-9FE9-9FC662B7D291}"/>
                </a:ext>
              </a:extLst>
            </p:cNvPr>
            <p:cNvSpPr txBox="1"/>
            <p:nvPr/>
          </p:nvSpPr>
          <p:spPr>
            <a:xfrm>
              <a:off x="8730345" y="5192485"/>
              <a:ext cx="1696298" cy="707886"/>
            </a:xfrm>
            <a:prstGeom prst="rect">
              <a:avLst/>
            </a:prstGeom>
            <a:noFill/>
          </p:spPr>
          <p:txBody>
            <a:bodyPr wrap="none" rtlCol="0">
              <a:spAutoFit/>
            </a:bodyPr>
            <a:lstStyle/>
            <a:p>
              <a:r>
                <a:rPr lang="en-US" sz="4000" dirty="0">
                  <a:latin typeface="Helvetica" pitchFamily="2" charset="0"/>
                </a:rPr>
                <a:t>Server</a:t>
              </a:r>
            </a:p>
          </p:txBody>
        </p:sp>
      </p:grpSp>
      <p:sp>
        <p:nvSpPr>
          <p:cNvPr id="6" name="Rectangle 5">
            <a:extLst>
              <a:ext uri="{FF2B5EF4-FFF2-40B4-BE49-F238E27FC236}">
                <a16:creationId xmlns:a16="http://schemas.microsoft.com/office/drawing/2014/main" id="{24AC1DC9-01CD-4240-853F-D36EDEC18FFF}"/>
              </a:ext>
            </a:extLst>
          </p:cNvPr>
          <p:cNvSpPr/>
          <p:nvPr/>
        </p:nvSpPr>
        <p:spPr>
          <a:xfrm>
            <a:off x="4882243" y="16004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0</a:t>
            </a:r>
          </a:p>
        </p:txBody>
      </p:sp>
      <p:sp>
        <p:nvSpPr>
          <p:cNvPr id="11" name="Rectangle 10">
            <a:extLst>
              <a:ext uri="{FF2B5EF4-FFF2-40B4-BE49-F238E27FC236}">
                <a16:creationId xmlns:a16="http://schemas.microsoft.com/office/drawing/2014/main" id="{7B9E7E9B-CE3F-DE46-81E5-7C3CEF44BEDD}"/>
              </a:ext>
            </a:extLst>
          </p:cNvPr>
          <p:cNvSpPr/>
          <p:nvPr/>
        </p:nvSpPr>
        <p:spPr>
          <a:xfrm>
            <a:off x="4882243" y="2041273"/>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a:t>
            </a:r>
          </a:p>
        </p:txBody>
      </p:sp>
      <p:sp>
        <p:nvSpPr>
          <p:cNvPr id="16" name="Rectangle 15">
            <a:extLst>
              <a:ext uri="{FF2B5EF4-FFF2-40B4-BE49-F238E27FC236}">
                <a16:creationId xmlns:a16="http://schemas.microsoft.com/office/drawing/2014/main" id="{D03598D4-BF80-634D-9B19-139C076BEFE7}"/>
              </a:ext>
            </a:extLst>
          </p:cNvPr>
          <p:cNvSpPr/>
          <p:nvPr/>
        </p:nvSpPr>
        <p:spPr>
          <a:xfrm>
            <a:off x="4857748"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0</a:t>
            </a:r>
          </a:p>
        </p:txBody>
      </p:sp>
      <p:sp>
        <p:nvSpPr>
          <p:cNvPr id="17" name="Rectangle 16">
            <a:extLst>
              <a:ext uri="{FF2B5EF4-FFF2-40B4-BE49-F238E27FC236}">
                <a16:creationId xmlns:a16="http://schemas.microsoft.com/office/drawing/2014/main" id="{40B0F1FB-A8EA-DB47-8FE1-09818D6A5C9D}"/>
              </a:ext>
            </a:extLst>
          </p:cNvPr>
          <p:cNvSpPr/>
          <p:nvPr/>
        </p:nvSpPr>
        <p:spPr>
          <a:xfrm>
            <a:off x="4857748"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a:t>
            </a:r>
          </a:p>
        </p:txBody>
      </p:sp>
      <p:sp>
        <p:nvSpPr>
          <p:cNvPr id="10" name="Rectangle 9">
            <a:extLst>
              <a:ext uri="{FF2B5EF4-FFF2-40B4-BE49-F238E27FC236}">
                <a16:creationId xmlns:a16="http://schemas.microsoft.com/office/drawing/2014/main" id="{EC35ADCA-CD1A-9946-8E26-66ADE084650B}"/>
              </a:ext>
            </a:extLst>
          </p:cNvPr>
          <p:cNvSpPr/>
          <p:nvPr/>
        </p:nvSpPr>
        <p:spPr>
          <a:xfrm>
            <a:off x="10511457" y="1808490"/>
            <a:ext cx="1126671" cy="32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Delegated Data Structure</a:t>
            </a:r>
          </a:p>
        </p:txBody>
      </p:sp>
      <p:grpSp>
        <p:nvGrpSpPr>
          <p:cNvPr id="21" name="Group 20">
            <a:extLst>
              <a:ext uri="{FF2B5EF4-FFF2-40B4-BE49-F238E27FC236}">
                <a16:creationId xmlns:a16="http://schemas.microsoft.com/office/drawing/2014/main" id="{C161A061-5EB8-ED48-B16C-C210CBD24DDC}"/>
              </a:ext>
            </a:extLst>
          </p:cNvPr>
          <p:cNvGrpSpPr/>
          <p:nvPr/>
        </p:nvGrpSpPr>
        <p:grpSpPr>
          <a:xfrm>
            <a:off x="266811" y="2841169"/>
            <a:ext cx="4023576" cy="3017682"/>
            <a:chOff x="352480" y="1601776"/>
            <a:chExt cx="4023576" cy="3017682"/>
          </a:xfrm>
        </p:grpSpPr>
        <p:pic>
          <p:nvPicPr>
            <p:cNvPr id="22" name="Picture 21">
              <a:extLst>
                <a:ext uri="{FF2B5EF4-FFF2-40B4-BE49-F238E27FC236}">
                  <a16:creationId xmlns:a16="http://schemas.microsoft.com/office/drawing/2014/main" id="{BCAE1C9D-C922-BA47-B863-99EE1D7EFB7A}"/>
                </a:ext>
              </a:extLst>
            </p:cNvPr>
            <p:cNvPicPr>
              <a:picLocks noChangeAspect="1"/>
            </p:cNvPicPr>
            <p:nvPr/>
          </p:nvPicPr>
          <p:blipFill>
            <a:blip r:embed="rId2"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23" name="TextBox 22">
              <a:extLst>
                <a:ext uri="{FF2B5EF4-FFF2-40B4-BE49-F238E27FC236}">
                  <a16:creationId xmlns:a16="http://schemas.microsoft.com/office/drawing/2014/main" id="{A54C6EF4-15FA-9044-B0F0-7A74870FBB3B}"/>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1</a:t>
              </a:r>
            </a:p>
          </p:txBody>
        </p:sp>
      </p:grpSp>
      <p:grpSp>
        <p:nvGrpSpPr>
          <p:cNvPr id="20" name="Group 19">
            <a:extLst>
              <a:ext uri="{FF2B5EF4-FFF2-40B4-BE49-F238E27FC236}">
                <a16:creationId xmlns:a16="http://schemas.microsoft.com/office/drawing/2014/main" id="{ACDE1893-4CD2-BC46-8B62-CE7E301A465C}"/>
              </a:ext>
            </a:extLst>
          </p:cNvPr>
          <p:cNvGrpSpPr/>
          <p:nvPr/>
        </p:nvGrpSpPr>
        <p:grpSpPr>
          <a:xfrm>
            <a:off x="336151" y="671041"/>
            <a:ext cx="4023576" cy="3017682"/>
            <a:chOff x="352480" y="1601776"/>
            <a:chExt cx="4023576" cy="3017682"/>
          </a:xfrm>
        </p:grpSpPr>
        <p:pic>
          <p:nvPicPr>
            <p:cNvPr id="12" name="Picture 11">
              <a:extLst>
                <a:ext uri="{FF2B5EF4-FFF2-40B4-BE49-F238E27FC236}">
                  <a16:creationId xmlns:a16="http://schemas.microsoft.com/office/drawing/2014/main" id="{C411F328-ADA4-7B4C-9AAA-5FF1433BC924}"/>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14" name="TextBox 13">
              <a:extLst>
                <a:ext uri="{FF2B5EF4-FFF2-40B4-BE49-F238E27FC236}">
                  <a16:creationId xmlns:a16="http://schemas.microsoft.com/office/drawing/2014/main" id="{A3AF6FAB-0CA4-4041-9685-7FD37115524F}"/>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0</a:t>
              </a:r>
            </a:p>
          </p:txBody>
        </p:sp>
      </p:grpSp>
      <p:cxnSp>
        <p:nvCxnSpPr>
          <p:cNvPr id="7" name="Straight Arrow Connector 6">
            <a:extLst>
              <a:ext uri="{FF2B5EF4-FFF2-40B4-BE49-F238E27FC236}">
                <a16:creationId xmlns:a16="http://schemas.microsoft.com/office/drawing/2014/main" id="{2B78A6F3-1884-4E4F-88C9-09144770B537}"/>
              </a:ext>
            </a:extLst>
          </p:cNvPr>
          <p:cNvCxnSpPr>
            <a:cxnSpLocks/>
          </p:cNvCxnSpPr>
          <p:nvPr/>
        </p:nvCxnSpPr>
        <p:spPr>
          <a:xfrm>
            <a:off x="6487881" y="1808490"/>
            <a:ext cx="843648" cy="836739"/>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297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a:xfrm>
            <a:off x="120570" y="142835"/>
            <a:ext cx="10515600" cy="1325563"/>
          </a:xfrm>
        </p:spPr>
        <p:txBody>
          <a:bodyPr/>
          <a:lstStyle/>
          <a:p>
            <a:r>
              <a:rPr lang="en-US" dirty="0"/>
              <a:t>Background – FFWD Delegation Design</a:t>
            </a:r>
          </a:p>
        </p:txBody>
      </p:sp>
      <p:grpSp>
        <p:nvGrpSpPr>
          <p:cNvPr id="3" name="Group 2">
            <a:extLst>
              <a:ext uri="{FF2B5EF4-FFF2-40B4-BE49-F238E27FC236}">
                <a16:creationId xmlns:a16="http://schemas.microsoft.com/office/drawing/2014/main" id="{DF47EA55-2BBB-3547-AA19-D00CFD986483}"/>
              </a:ext>
            </a:extLst>
          </p:cNvPr>
          <p:cNvGrpSpPr/>
          <p:nvPr/>
        </p:nvGrpSpPr>
        <p:grpSpPr>
          <a:xfrm>
            <a:off x="6487881" y="1683421"/>
            <a:ext cx="4023576" cy="3017682"/>
            <a:chOff x="7336971" y="3055021"/>
            <a:chExt cx="4023576" cy="3017682"/>
          </a:xfrm>
        </p:grpSpPr>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flipH="1">
              <a:off x="7336971" y="3055021"/>
              <a:ext cx="4023576" cy="3017682"/>
            </a:xfrm>
            <a:prstGeom prst="rect">
              <a:avLst/>
            </a:prstGeom>
          </p:spPr>
        </p:pic>
        <p:sp>
          <p:nvSpPr>
            <p:cNvPr id="15" name="TextBox 14">
              <a:extLst>
                <a:ext uri="{FF2B5EF4-FFF2-40B4-BE49-F238E27FC236}">
                  <a16:creationId xmlns:a16="http://schemas.microsoft.com/office/drawing/2014/main" id="{10157512-F159-184D-9FE9-9FC662B7D291}"/>
                </a:ext>
              </a:extLst>
            </p:cNvPr>
            <p:cNvSpPr txBox="1"/>
            <p:nvPr/>
          </p:nvSpPr>
          <p:spPr>
            <a:xfrm>
              <a:off x="8730345" y="5192485"/>
              <a:ext cx="1696298" cy="707886"/>
            </a:xfrm>
            <a:prstGeom prst="rect">
              <a:avLst/>
            </a:prstGeom>
            <a:noFill/>
          </p:spPr>
          <p:txBody>
            <a:bodyPr wrap="none" rtlCol="0">
              <a:spAutoFit/>
            </a:bodyPr>
            <a:lstStyle/>
            <a:p>
              <a:r>
                <a:rPr lang="en-US" sz="4000" dirty="0">
                  <a:latin typeface="Helvetica" pitchFamily="2" charset="0"/>
                </a:rPr>
                <a:t>Server</a:t>
              </a:r>
            </a:p>
          </p:txBody>
        </p:sp>
      </p:grpSp>
      <p:sp>
        <p:nvSpPr>
          <p:cNvPr id="6" name="Rectangle 5">
            <a:extLst>
              <a:ext uri="{FF2B5EF4-FFF2-40B4-BE49-F238E27FC236}">
                <a16:creationId xmlns:a16="http://schemas.microsoft.com/office/drawing/2014/main" id="{24AC1DC9-01CD-4240-853F-D36EDEC18FFF}"/>
              </a:ext>
            </a:extLst>
          </p:cNvPr>
          <p:cNvSpPr/>
          <p:nvPr/>
        </p:nvSpPr>
        <p:spPr>
          <a:xfrm>
            <a:off x="4882243" y="16004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0</a:t>
            </a:r>
          </a:p>
        </p:txBody>
      </p:sp>
      <p:sp>
        <p:nvSpPr>
          <p:cNvPr id="11" name="Rectangle 10">
            <a:extLst>
              <a:ext uri="{FF2B5EF4-FFF2-40B4-BE49-F238E27FC236}">
                <a16:creationId xmlns:a16="http://schemas.microsoft.com/office/drawing/2014/main" id="{7B9E7E9B-CE3F-DE46-81E5-7C3CEF44BEDD}"/>
              </a:ext>
            </a:extLst>
          </p:cNvPr>
          <p:cNvSpPr/>
          <p:nvPr/>
        </p:nvSpPr>
        <p:spPr>
          <a:xfrm>
            <a:off x="4882243" y="2041273"/>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a:t>
            </a:r>
          </a:p>
        </p:txBody>
      </p:sp>
      <p:sp>
        <p:nvSpPr>
          <p:cNvPr id="16" name="Rectangle 15">
            <a:extLst>
              <a:ext uri="{FF2B5EF4-FFF2-40B4-BE49-F238E27FC236}">
                <a16:creationId xmlns:a16="http://schemas.microsoft.com/office/drawing/2014/main" id="{D03598D4-BF80-634D-9B19-139C076BEFE7}"/>
              </a:ext>
            </a:extLst>
          </p:cNvPr>
          <p:cNvSpPr/>
          <p:nvPr/>
        </p:nvSpPr>
        <p:spPr>
          <a:xfrm>
            <a:off x="4857748"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0</a:t>
            </a:r>
          </a:p>
        </p:txBody>
      </p:sp>
      <p:sp>
        <p:nvSpPr>
          <p:cNvPr id="17" name="Rectangle 16">
            <a:extLst>
              <a:ext uri="{FF2B5EF4-FFF2-40B4-BE49-F238E27FC236}">
                <a16:creationId xmlns:a16="http://schemas.microsoft.com/office/drawing/2014/main" id="{40B0F1FB-A8EA-DB47-8FE1-09818D6A5C9D}"/>
              </a:ext>
            </a:extLst>
          </p:cNvPr>
          <p:cNvSpPr/>
          <p:nvPr/>
        </p:nvSpPr>
        <p:spPr>
          <a:xfrm>
            <a:off x="4857748"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a:t>
            </a:r>
          </a:p>
        </p:txBody>
      </p:sp>
      <p:sp>
        <p:nvSpPr>
          <p:cNvPr id="10" name="Rectangle 9">
            <a:extLst>
              <a:ext uri="{FF2B5EF4-FFF2-40B4-BE49-F238E27FC236}">
                <a16:creationId xmlns:a16="http://schemas.microsoft.com/office/drawing/2014/main" id="{EC35ADCA-CD1A-9946-8E26-66ADE084650B}"/>
              </a:ext>
            </a:extLst>
          </p:cNvPr>
          <p:cNvSpPr/>
          <p:nvPr/>
        </p:nvSpPr>
        <p:spPr>
          <a:xfrm>
            <a:off x="10511457" y="1808490"/>
            <a:ext cx="1126671" cy="32410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Delegated Data Structure</a:t>
            </a:r>
          </a:p>
        </p:txBody>
      </p:sp>
      <p:grpSp>
        <p:nvGrpSpPr>
          <p:cNvPr id="21" name="Group 20">
            <a:extLst>
              <a:ext uri="{FF2B5EF4-FFF2-40B4-BE49-F238E27FC236}">
                <a16:creationId xmlns:a16="http://schemas.microsoft.com/office/drawing/2014/main" id="{C161A061-5EB8-ED48-B16C-C210CBD24DDC}"/>
              </a:ext>
            </a:extLst>
          </p:cNvPr>
          <p:cNvGrpSpPr/>
          <p:nvPr/>
        </p:nvGrpSpPr>
        <p:grpSpPr>
          <a:xfrm>
            <a:off x="266811" y="2841169"/>
            <a:ext cx="4023576" cy="3017682"/>
            <a:chOff x="352480" y="1601776"/>
            <a:chExt cx="4023576" cy="3017682"/>
          </a:xfrm>
        </p:grpSpPr>
        <p:pic>
          <p:nvPicPr>
            <p:cNvPr id="22" name="Picture 21">
              <a:extLst>
                <a:ext uri="{FF2B5EF4-FFF2-40B4-BE49-F238E27FC236}">
                  <a16:creationId xmlns:a16="http://schemas.microsoft.com/office/drawing/2014/main" id="{BCAE1C9D-C922-BA47-B863-99EE1D7EFB7A}"/>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23" name="TextBox 22">
              <a:extLst>
                <a:ext uri="{FF2B5EF4-FFF2-40B4-BE49-F238E27FC236}">
                  <a16:creationId xmlns:a16="http://schemas.microsoft.com/office/drawing/2014/main" id="{A54C6EF4-15FA-9044-B0F0-7A74870FBB3B}"/>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1</a:t>
              </a:r>
            </a:p>
          </p:txBody>
        </p:sp>
      </p:grpSp>
      <p:grpSp>
        <p:nvGrpSpPr>
          <p:cNvPr id="20" name="Group 19">
            <a:extLst>
              <a:ext uri="{FF2B5EF4-FFF2-40B4-BE49-F238E27FC236}">
                <a16:creationId xmlns:a16="http://schemas.microsoft.com/office/drawing/2014/main" id="{ACDE1893-4CD2-BC46-8B62-CE7E301A465C}"/>
              </a:ext>
            </a:extLst>
          </p:cNvPr>
          <p:cNvGrpSpPr/>
          <p:nvPr/>
        </p:nvGrpSpPr>
        <p:grpSpPr>
          <a:xfrm>
            <a:off x="336151" y="671041"/>
            <a:ext cx="4023576" cy="3017682"/>
            <a:chOff x="352480" y="1601776"/>
            <a:chExt cx="4023576" cy="3017682"/>
          </a:xfrm>
        </p:grpSpPr>
        <p:pic>
          <p:nvPicPr>
            <p:cNvPr id="12" name="Picture 11">
              <a:extLst>
                <a:ext uri="{FF2B5EF4-FFF2-40B4-BE49-F238E27FC236}">
                  <a16:creationId xmlns:a16="http://schemas.microsoft.com/office/drawing/2014/main" id="{C411F328-ADA4-7B4C-9AAA-5FF1433BC924}"/>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14" name="TextBox 13">
              <a:extLst>
                <a:ext uri="{FF2B5EF4-FFF2-40B4-BE49-F238E27FC236}">
                  <a16:creationId xmlns:a16="http://schemas.microsoft.com/office/drawing/2014/main" id="{A3AF6FAB-0CA4-4041-9685-7FD37115524F}"/>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0</a:t>
              </a:r>
            </a:p>
          </p:txBody>
        </p:sp>
      </p:grpSp>
    </p:spTree>
    <p:extLst>
      <p:ext uri="{BB962C8B-B14F-4D97-AF65-F5344CB8AC3E}">
        <p14:creationId xmlns:p14="http://schemas.microsoft.com/office/powerpoint/2010/main" val="260997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B44C-E165-9647-8290-E5A7B9F06B29}"/>
              </a:ext>
            </a:extLst>
          </p:cNvPr>
          <p:cNvSpPr>
            <a:spLocks noGrp="1"/>
          </p:cNvSpPr>
          <p:nvPr>
            <p:ph type="ctrTitle"/>
          </p:nvPr>
        </p:nvSpPr>
        <p:spPr/>
        <p:txBody>
          <a:bodyPr/>
          <a:lstStyle/>
          <a:p>
            <a:r>
              <a:rPr lang="en-US" dirty="0"/>
              <a:t>Asynchronous Delegation and its Applications</a:t>
            </a:r>
          </a:p>
        </p:txBody>
      </p:sp>
      <p:sp>
        <p:nvSpPr>
          <p:cNvPr id="3" name="Subtitle 2">
            <a:extLst>
              <a:ext uri="{FF2B5EF4-FFF2-40B4-BE49-F238E27FC236}">
                <a16:creationId xmlns:a16="http://schemas.microsoft.com/office/drawing/2014/main" id="{E7B9BE92-653A-E642-8F15-19E3B67F67A2}"/>
              </a:ext>
            </a:extLst>
          </p:cNvPr>
          <p:cNvSpPr>
            <a:spLocks noGrp="1"/>
          </p:cNvSpPr>
          <p:nvPr>
            <p:ph type="subTitle" idx="1"/>
          </p:nvPr>
        </p:nvSpPr>
        <p:spPr/>
        <p:txBody>
          <a:bodyPr/>
          <a:lstStyle/>
          <a:p>
            <a:r>
              <a:rPr lang="en-US" dirty="0"/>
              <a:t>George Dill</a:t>
            </a:r>
          </a:p>
          <a:p>
            <a:r>
              <a:rPr lang="en-US" dirty="0"/>
              <a:t>October 29, 2019</a:t>
            </a:r>
          </a:p>
        </p:txBody>
      </p:sp>
      <p:cxnSp>
        <p:nvCxnSpPr>
          <p:cNvPr id="6" name="Straight Connector 5">
            <a:extLst>
              <a:ext uri="{FF2B5EF4-FFF2-40B4-BE49-F238E27FC236}">
                <a16:creationId xmlns:a16="http://schemas.microsoft.com/office/drawing/2014/main" id="{02529DF1-3172-1640-98FE-01DA5ACBD967}"/>
              </a:ext>
            </a:extLst>
          </p:cNvPr>
          <p:cNvCxnSpPr/>
          <p:nvPr/>
        </p:nvCxnSpPr>
        <p:spPr>
          <a:xfrm>
            <a:off x="2681415" y="1631092"/>
            <a:ext cx="4297680" cy="0"/>
          </a:xfrm>
          <a:prstGeom prst="line">
            <a:avLst/>
          </a:prstGeom>
          <a:ln w="79375"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6BB41F2-A94B-F040-92EB-BC3AF9B46172}"/>
              </a:ext>
            </a:extLst>
          </p:cNvPr>
          <p:cNvSpPr txBox="1"/>
          <p:nvPr/>
        </p:nvSpPr>
        <p:spPr>
          <a:xfrm>
            <a:off x="2581275" y="2086344"/>
            <a:ext cx="3991798" cy="1015663"/>
          </a:xfrm>
          <a:prstGeom prst="rect">
            <a:avLst/>
          </a:prstGeom>
          <a:noFill/>
        </p:spPr>
        <p:txBody>
          <a:bodyPr wrap="none" rtlCol="0">
            <a:spAutoFit/>
          </a:bodyPr>
          <a:lstStyle/>
          <a:p>
            <a:r>
              <a:rPr lang="en-US" sz="6000" dirty="0">
                <a:solidFill>
                  <a:srgbClr val="FF0000"/>
                </a:solidFill>
                <a:latin typeface="Helvetica" pitchFamily="2" charset="0"/>
              </a:rPr>
              <a:t>Aspirations</a:t>
            </a:r>
          </a:p>
        </p:txBody>
      </p:sp>
    </p:spTree>
    <p:extLst>
      <p:ext uri="{BB962C8B-B14F-4D97-AF65-F5344CB8AC3E}">
        <p14:creationId xmlns:p14="http://schemas.microsoft.com/office/powerpoint/2010/main" val="1533188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a:xfrm>
            <a:off x="120570" y="142835"/>
            <a:ext cx="10515600" cy="1325563"/>
          </a:xfrm>
        </p:spPr>
        <p:txBody>
          <a:bodyPr/>
          <a:lstStyle/>
          <a:p>
            <a:r>
              <a:rPr lang="en-US" dirty="0"/>
              <a:t>Background – FFWD Delegation Design</a:t>
            </a:r>
          </a:p>
        </p:txBody>
      </p:sp>
      <p:grpSp>
        <p:nvGrpSpPr>
          <p:cNvPr id="3" name="Group 2">
            <a:extLst>
              <a:ext uri="{FF2B5EF4-FFF2-40B4-BE49-F238E27FC236}">
                <a16:creationId xmlns:a16="http://schemas.microsoft.com/office/drawing/2014/main" id="{DF47EA55-2BBB-3547-AA19-D00CFD986483}"/>
              </a:ext>
            </a:extLst>
          </p:cNvPr>
          <p:cNvGrpSpPr/>
          <p:nvPr/>
        </p:nvGrpSpPr>
        <p:grpSpPr>
          <a:xfrm>
            <a:off x="6487881" y="1683421"/>
            <a:ext cx="4023576" cy="3017682"/>
            <a:chOff x="7336971" y="3055021"/>
            <a:chExt cx="4023576" cy="3017682"/>
          </a:xfrm>
        </p:grpSpPr>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flipH="1">
              <a:off x="7336971" y="3055021"/>
              <a:ext cx="4023576" cy="3017682"/>
            </a:xfrm>
            <a:prstGeom prst="rect">
              <a:avLst/>
            </a:prstGeom>
          </p:spPr>
        </p:pic>
        <p:sp>
          <p:nvSpPr>
            <p:cNvPr id="15" name="TextBox 14">
              <a:extLst>
                <a:ext uri="{FF2B5EF4-FFF2-40B4-BE49-F238E27FC236}">
                  <a16:creationId xmlns:a16="http://schemas.microsoft.com/office/drawing/2014/main" id="{10157512-F159-184D-9FE9-9FC662B7D291}"/>
                </a:ext>
              </a:extLst>
            </p:cNvPr>
            <p:cNvSpPr txBox="1"/>
            <p:nvPr/>
          </p:nvSpPr>
          <p:spPr>
            <a:xfrm>
              <a:off x="8730345" y="5192485"/>
              <a:ext cx="1696298" cy="707886"/>
            </a:xfrm>
            <a:prstGeom prst="rect">
              <a:avLst/>
            </a:prstGeom>
            <a:noFill/>
          </p:spPr>
          <p:txBody>
            <a:bodyPr wrap="none" rtlCol="0">
              <a:spAutoFit/>
            </a:bodyPr>
            <a:lstStyle/>
            <a:p>
              <a:r>
                <a:rPr lang="en-US" sz="4000" dirty="0">
                  <a:latin typeface="Helvetica" pitchFamily="2" charset="0"/>
                </a:rPr>
                <a:t>Server</a:t>
              </a:r>
            </a:p>
          </p:txBody>
        </p:sp>
      </p:grpSp>
      <p:sp>
        <p:nvSpPr>
          <p:cNvPr id="6" name="Rectangle 5">
            <a:extLst>
              <a:ext uri="{FF2B5EF4-FFF2-40B4-BE49-F238E27FC236}">
                <a16:creationId xmlns:a16="http://schemas.microsoft.com/office/drawing/2014/main" id="{24AC1DC9-01CD-4240-853F-D36EDEC18FFF}"/>
              </a:ext>
            </a:extLst>
          </p:cNvPr>
          <p:cNvSpPr/>
          <p:nvPr/>
        </p:nvSpPr>
        <p:spPr>
          <a:xfrm>
            <a:off x="4882243" y="16004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0</a:t>
            </a:r>
          </a:p>
        </p:txBody>
      </p:sp>
      <p:sp>
        <p:nvSpPr>
          <p:cNvPr id="11" name="Rectangle 10">
            <a:extLst>
              <a:ext uri="{FF2B5EF4-FFF2-40B4-BE49-F238E27FC236}">
                <a16:creationId xmlns:a16="http://schemas.microsoft.com/office/drawing/2014/main" id="{7B9E7E9B-CE3F-DE46-81E5-7C3CEF44BEDD}"/>
              </a:ext>
            </a:extLst>
          </p:cNvPr>
          <p:cNvSpPr/>
          <p:nvPr/>
        </p:nvSpPr>
        <p:spPr>
          <a:xfrm>
            <a:off x="4882243" y="2041273"/>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a:t>
            </a:r>
          </a:p>
        </p:txBody>
      </p:sp>
      <p:sp>
        <p:nvSpPr>
          <p:cNvPr id="16" name="Rectangle 15">
            <a:extLst>
              <a:ext uri="{FF2B5EF4-FFF2-40B4-BE49-F238E27FC236}">
                <a16:creationId xmlns:a16="http://schemas.microsoft.com/office/drawing/2014/main" id="{D03598D4-BF80-634D-9B19-139C076BEFE7}"/>
              </a:ext>
            </a:extLst>
          </p:cNvPr>
          <p:cNvSpPr/>
          <p:nvPr/>
        </p:nvSpPr>
        <p:spPr>
          <a:xfrm>
            <a:off x="4857748" y="393498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0</a:t>
            </a:r>
          </a:p>
        </p:txBody>
      </p:sp>
      <p:sp>
        <p:nvSpPr>
          <p:cNvPr id="17" name="Rectangle 16">
            <a:extLst>
              <a:ext uri="{FF2B5EF4-FFF2-40B4-BE49-F238E27FC236}">
                <a16:creationId xmlns:a16="http://schemas.microsoft.com/office/drawing/2014/main" id="{40B0F1FB-A8EA-DB47-8FE1-09818D6A5C9D}"/>
              </a:ext>
            </a:extLst>
          </p:cNvPr>
          <p:cNvSpPr/>
          <p:nvPr/>
        </p:nvSpPr>
        <p:spPr>
          <a:xfrm>
            <a:off x="4857748"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a:t>
            </a:r>
          </a:p>
        </p:txBody>
      </p:sp>
      <p:sp>
        <p:nvSpPr>
          <p:cNvPr id="10" name="Rectangle 9">
            <a:extLst>
              <a:ext uri="{FF2B5EF4-FFF2-40B4-BE49-F238E27FC236}">
                <a16:creationId xmlns:a16="http://schemas.microsoft.com/office/drawing/2014/main" id="{EC35ADCA-CD1A-9946-8E26-66ADE084650B}"/>
              </a:ext>
            </a:extLst>
          </p:cNvPr>
          <p:cNvSpPr/>
          <p:nvPr/>
        </p:nvSpPr>
        <p:spPr>
          <a:xfrm>
            <a:off x="10511457" y="1808490"/>
            <a:ext cx="1126671" cy="32410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Delegated Data Structure</a:t>
            </a:r>
          </a:p>
        </p:txBody>
      </p:sp>
      <p:grpSp>
        <p:nvGrpSpPr>
          <p:cNvPr id="21" name="Group 20">
            <a:extLst>
              <a:ext uri="{FF2B5EF4-FFF2-40B4-BE49-F238E27FC236}">
                <a16:creationId xmlns:a16="http://schemas.microsoft.com/office/drawing/2014/main" id="{C161A061-5EB8-ED48-B16C-C210CBD24DDC}"/>
              </a:ext>
            </a:extLst>
          </p:cNvPr>
          <p:cNvGrpSpPr/>
          <p:nvPr/>
        </p:nvGrpSpPr>
        <p:grpSpPr>
          <a:xfrm>
            <a:off x="266811" y="2841169"/>
            <a:ext cx="4023576" cy="3017682"/>
            <a:chOff x="352480" y="1601776"/>
            <a:chExt cx="4023576" cy="3017682"/>
          </a:xfrm>
        </p:grpSpPr>
        <p:pic>
          <p:nvPicPr>
            <p:cNvPr id="22" name="Picture 21">
              <a:extLst>
                <a:ext uri="{FF2B5EF4-FFF2-40B4-BE49-F238E27FC236}">
                  <a16:creationId xmlns:a16="http://schemas.microsoft.com/office/drawing/2014/main" id="{BCAE1C9D-C922-BA47-B863-99EE1D7EFB7A}"/>
                </a:ext>
              </a:extLst>
            </p:cNvPr>
            <p:cNvPicPr>
              <a:picLocks noChangeAspect="1"/>
            </p:cNvPicPr>
            <p:nvPr/>
          </p:nvPicPr>
          <p:blipFill>
            <a:blip r:embed="rId2"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23" name="TextBox 22">
              <a:extLst>
                <a:ext uri="{FF2B5EF4-FFF2-40B4-BE49-F238E27FC236}">
                  <a16:creationId xmlns:a16="http://schemas.microsoft.com/office/drawing/2014/main" id="{A54C6EF4-15FA-9044-B0F0-7A74870FBB3B}"/>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1</a:t>
              </a:r>
            </a:p>
          </p:txBody>
        </p:sp>
      </p:grpSp>
      <p:grpSp>
        <p:nvGrpSpPr>
          <p:cNvPr id="20" name="Group 19">
            <a:extLst>
              <a:ext uri="{FF2B5EF4-FFF2-40B4-BE49-F238E27FC236}">
                <a16:creationId xmlns:a16="http://schemas.microsoft.com/office/drawing/2014/main" id="{ACDE1893-4CD2-BC46-8B62-CE7E301A465C}"/>
              </a:ext>
            </a:extLst>
          </p:cNvPr>
          <p:cNvGrpSpPr/>
          <p:nvPr/>
        </p:nvGrpSpPr>
        <p:grpSpPr>
          <a:xfrm>
            <a:off x="336151" y="671041"/>
            <a:ext cx="4023576" cy="3017682"/>
            <a:chOff x="352480" y="1601776"/>
            <a:chExt cx="4023576" cy="3017682"/>
          </a:xfrm>
        </p:grpSpPr>
        <p:pic>
          <p:nvPicPr>
            <p:cNvPr id="12" name="Picture 11">
              <a:extLst>
                <a:ext uri="{FF2B5EF4-FFF2-40B4-BE49-F238E27FC236}">
                  <a16:creationId xmlns:a16="http://schemas.microsoft.com/office/drawing/2014/main" id="{C411F328-ADA4-7B4C-9AAA-5FF1433BC924}"/>
                </a:ext>
              </a:extLst>
            </p:cNvPr>
            <p:cNvPicPr>
              <a:picLocks noChangeAspect="1"/>
            </p:cNvPicPr>
            <p:nvPr/>
          </p:nvPicPr>
          <p:blipFill>
            <a:blip r:embed="rId2"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14" name="TextBox 13">
              <a:extLst>
                <a:ext uri="{FF2B5EF4-FFF2-40B4-BE49-F238E27FC236}">
                  <a16:creationId xmlns:a16="http://schemas.microsoft.com/office/drawing/2014/main" id="{A3AF6FAB-0CA4-4041-9685-7FD37115524F}"/>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0</a:t>
              </a:r>
            </a:p>
          </p:txBody>
        </p:sp>
      </p:grpSp>
      <p:cxnSp>
        <p:nvCxnSpPr>
          <p:cNvPr id="18" name="Straight Arrow Connector 17">
            <a:extLst>
              <a:ext uri="{FF2B5EF4-FFF2-40B4-BE49-F238E27FC236}">
                <a16:creationId xmlns:a16="http://schemas.microsoft.com/office/drawing/2014/main" id="{462AAAB9-62CD-4042-93B3-B484601D809B}"/>
              </a:ext>
            </a:extLst>
          </p:cNvPr>
          <p:cNvCxnSpPr>
            <a:cxnSpLocks/>
          </p:cNvCxnSpPr>
          <p:nvPr/>
        </p:nvCxnSpPr>
        <p:spPr>
          <a:xfrm flipH="1">
            <a:off x="6359973" y="3605862"/>
            <a:ext cx="1099458" cy="590706"/>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904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a:xfrm>
            <a:off x="120570" y="142835"/>
            <a:ext cx="10515600" cy="1325563"/>
          </a:xfrm>
        </p:spPr>
        <p:txBody>
          <a:bodyPr/>
          <a:lstStyle/>
          <a:p>
            <a:r>
              <a:rPr lang="en-US" dirty="0"/>
              <a:t>Background – FFWD Delegation Design</a:t>
            </a:r>
          </a:p>
        </p:txBody>
      </p:sp>
      <p:grpSp>
        <p:nvGrpSpPr>
          <p:cNvPr id="3" name="Group 2">
            <a:extLst>
              <a:ext uri="{FF2B5EF4-FFF2-40B4-BE49-F238E27FC236}">
                <a16:creationId xmlns:a16="http://schemas.microsoft.com/office/drawing/2014/main" id="{DF47EA55-2BBB-3547-AA19-D00CFD986483}"/>
              </a:ext>
            </a:extLst>
          </p:cNvPr>
          <p:cNvGrpSpPr/>
          <p:nvPr/>
        </p:nvGrpSpPr>
        <p:grpSpPr>
          <a:xfrm>
            <a:off x="6487881" y="1683421"/>
            <a:ext cx="4023576" cy="3017682"/>
            <a:chOff x="7336971" y="3055021"/>
            <a:chExt cx="4023576" cy="3017682"/>
          </a:xfrm>
        </p:grpSpPr>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flipH="1">
              <a:off x="7336971" y="3055021"/>
              <a:ext cx="4023576" cy="3017682"/>
            </a:xfrm>
            <a:prstGeom prst="rect">
              <a:avLst/>
            </a:prstGeom>
          </p:spPr>
        </p:pic>
        <p:sp>
          <p:nvSpPr>
            <p:cNvPr id="15" name="TextBox 14">
              <a:extLst>
                <a:ext uri="{FF2B5EF4-FFF2-40B4-BE49-F238E27FC236}">
                  <a16:creationId xmlns:a16="http://schemas.microsoft.com/office/drawing/2014/main" id="{10157512-F159-184D-9FE9-9FC662B7D291}"/>
                </a:ext>
              </a:extLst>
            </p:cNvPr>
            <p:cNvSpPr txBox="1"/>
            <p:nvPr/>
          </p:nvSpPr>
          <p:spPr>
            <a:xfrm>
              <a:off x="8730345" y="5192485"/>
              <a:ext cx="1696298" cy="707886"/>
            </a:xfrm>
            <a:prstGeom prst="rect">
              <a:avLst/>
            </a:prstGeom>
            <a:noFill/>
          </p:spPr>
          <p:txBody>
            <a:bodyPr wrap="none" rtlCol="0">
              <a:spAutoFit/>
            </a:bodyPr>
            <a:lstStyle/>
            <a:p>
              <a:r>
                <a:rPr lang="en-US" sz="4000" dirty="0">
                  <a:latin typeface="Helvetica" pitchFamily="2" charset="0"/>
                </a:rPr>
                <a:t>Server</a:t>
              </a:r>
            </a:p>
          </p:txBody>
        </p:sp>
      </p:grpSp>
      <p:sp>
        <p:nvSpPr>
          <p:cNvPr id="6" name="Rectangle 5">
            <a:extLst>
              <a:ext uri="{FF2B5EF4-FFF2-40B4-BE49-F238E27FC236}">
                <a16:creationId xmlns:a16="http://schemas.microsoft.com/office/drawing/2014/main" id="{24AC1DC9-01CD-4240-853F-D36EDEC18FFF}"/>
              </a:ext>
            </a:extLst>
          </p:cNvPr>
          <p:cNvSpPr/>
          <p:nvPr/>
        </p:nvSpPr>
        <p:spPr>
          <a:xfrm>
            <a:off x="4882243" y="16004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0</a:t>
            </a:r>
          </a:p>
        </p:txBody>
      </p:sp>
      <p:sp>
        <p:nvSpPr>
          <p:cNvPr id="11" name="Rectangle 10">
            <a:extLst>
              <a:ext uri="{FF2B5EF4-FFF2-40B4-BE49-F238E27FC236}">
                <a16:creationId xmlns:a16="http://schemas.microsoft.com/office/drawing/2014/main" id="{7B9E7E9B-CE3F-DE46-81E5-7C3CEF44BEDD}"/>
              </a:ext>
            </a:extLst>
          </p:cNvPr>
          <p:cNvSpPr/>
          <p:nvPr/>
        </p:nvSpPr>
        <p:spPr>
          <a:xfrm>
            <a:off x="4882243" y="2041273"/>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a:t>
            </a:r>
          </a:p>
        </p:txBody>
      </p:sp>
      <p:sp>
        <p:nvSpPr>
          <p:cNvPr id="16" name="Rectangle 15">
            <a:extLst>
              <a:ext uri="{FF2B5EF4-FFF2-40B4-BE49-F238E27FC236}">
                <a16:creationId xmlns:a16="http://schemas.microsoft.com/office/drawing/2014/main" id="{D03598D4-BF80-634D-9B19-139C076BEFE7}"/>
              </a:ext>
            </a:extLst>
          </p:cNvPr>
          <p:cNvSpPr/>
          <p:nvPr/>
        </p:nvSpPr>
        <p:spPr>
          <a:xfrm>
            <a:off x="4857748" y="393498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0</a:t>
            </a:r>
          </a:p>
        </p:txBody>
      </p:sp>
      <p:sp>
        <p:nvSpPr>
          <p:cNvPr id="17" name="Rectangle 16">
            <a:extLst>
              <a:ext uri="{FF2B5EF4-FFF2-40B4-BE49-F238E27FC236}">
                <a16:creationId xmlns:a16="http://schemas.microsoft.com/office/drawing/2014/main" id="{40B0F1FB-A8EA-DB47-8FE1-09818D6A5C9D}"/>
              </a:ext>
            </a:extLst>
          </p:cNvPr>
          <p:cNvSpPr/>
          <p:nvPr/>
        </p:nvSpPr>
        <p:spPr>
          <a:xfrm>
            <a:off x="4857748"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a:t>
            </a:r>
          </a:p>
        </p:txBody>
      </p:sp>
      <p:sp>
        <p:nvSpPr>
          <p:cNvPr id="10" name="Rectangle 9">
            <a:extLst>
              <a:ext uri="{FF2B5EF4-FFF2-40B4-BE49-F238E27FC236}">
                <a16:creationId xmlns:a16="http://schemas.microsoft.com/office/drawing/2014/main" id="{EC35ADCA-CD1A-9946-8E26-66ADE084650B}"/>
              </a:ext>
            </a:extLst>
          </p:cNvPr>
          <p:cNvSpPr/>
          <p:nvPr/>
        </p:nvSpPr>
        <p:spPr>
          <a:xfrm>
            <a:off x="10511457" y="1808490"/>
            <a:ext cx="1126671" cy="32410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Delegated Data Structure</a:t>
            </a:r>
          </a:p>
        </p:txBody>
      </p:sp>
      <p:grpSp>
        <p:nvGrpSpPr>
          <p:cNvPr id="21" name="Group 20">
            <a:extLst>
              <a:ext uri="{FF2B5EF4-FFF2-40B4-BE49-F238E27FC236}">
                <a16:creationId xmlns:a16="http://schemas.microsoft.com/office/drawing/2014/main" id="{C161A061-5EB8-ED48-B16C-C210CBD24DDC}"/>
              </a:ext>
            </a:extLst>
          </p:cNvPr>
          <p:cNvGrpSpPr/>
          <p:nvPr/>
        </p:nvGrpSpPr>
        <p:grpSpPr>
          <a:xfrm>
            <a:off x="266811" y="2841169"/>
            <a:ext cx="4023576" cy="3017682"/>
            <a:chOff x="352480" y="1601776"/>
            <a:chExt cx="4023576" cy="3017682"/>
          </a:xfrm>
        </p:grpSpPr>
        <p:pic>
          <p:nvPicPr>
            <p:cNvPr id="22" name="Picture 21">
              <a:extLst>
                <a:ext uri="{FF2B5EF4-FFF2-40B4-BE49-F238E27FC236}">
                  <a16:creationId xmlns:a16="http://schemas.microsoft.com/office/drawing/2014/main" id="{BCAE1C9D-C922-BA47-B863-99EE1D7EFB7A}"/>
                </a:ext>
              </a:extLst>
            </p:cNvPr>
            <p:cNvPicPr>
              <a:picLocks noChangeAspect="1"/>
            </p:cNvPicPr>
            <p:nvPr/>
          </p:nvPicPr>
          <p:blipFill>
            <a:blip r:embed="rId2"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23" name="TextBox 22">
              <a:extLst>
                <a:ext uri="{FF2B5EF4-FFF2-40B4-BE49-F238E27FC236}">
                  <a16:creationId xmlns:a16="http://schemas.microsoft.com/office/drawing/2014/main" id="{A54C6EF4-15FA-9044-B0F0-7A74870FBB3B}"/>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1</a:t>
              </a:r>
            </a:p>
          </p:txBody>
        </p:sp>
      </p:grpSp>
      <p:grpSp>
        <p:nvGrpSpPr>
          <p:cNvPr id="20" name="Group 19">
            <a:extLst>
              <a:ext uri="{FF2B5EF4-FFF2-40B4-BE49-F238E27FC236}">
                <a16:creationId xmlns:a16="http://schemas.microsoft.com/office/drawing/2014/main" id="{ACDE1893-4CD2-BC46-8B62-CE7E301A465C}"/>
              </a:ext>
            </a:extLst>
          </p:cNvPr>
          <p:cNvGrpSpPr/>
          <p:nvPr/>
        </p:nvGrpSpPr>
        <p:grpSpPr>
          <a:xfrm>
            <a:off x="336151" y="671041"/>
            <a:ext cx="4023576" cy="3017682"/>
            <a:chOff x="352480" y="1601776"/>
            <a:chExt cx="4023576" cy="3017682"/>
          </a:xfrm>
        </p:grpSpPr>
        <p:pic>
          <p:nvPicPr>
            <p:cNvPr id="12" name="Picture 11">
              <a:extLst>
                <a:ext uri="{FF2B5EF4-FFF2-40B4-BE49-F238E27FC236}">
                  <a16:creationId xmlns:a16="http://schemas.microsoft.com/office/drawing/2014/main" id="{C411F328-ADA4-7B4C-9AAA-5FF1433BC924}"/>
                </a:ext>
              </a:extLst>
            </p:cNvPr>
            <p:cNvPicPr>
              <a:picLocks noChangeAspect="1"/>
            </p:cNvPicPr>
            <p:nvPr/>
          </p:nvPicPr>
          <p:blipFill>
            <a:blip r:embed="rId2"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14" name="TextBox 13">
              <a:extLst>
                <a:ext uri="{FF2B5EF4-FFF2-40B4-BE49-F238E27FC236}">
                  <a16:creationId xmlns:a16="http://schemas.microsoft.com/office/drawing/2014/main" id="{A3AF6FAB-0CA4-4041-9685-7FD37115524F}"/>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0</a:t>
              </a:r>
            </a:p>
          </p:txBody>
        </p:sp>
      </p:grpSp>
      <p:cxnSp>
        <p:nvCxnSpPr>
          <p:cNvPr id="18" name="Straight Arrow Connector 17">
            <a:extLst>
              <a:ext uri="{FF2B5EF4-FFF2-40B4-BE49-F238E27FC236}">
                <a16:creationId xmlns:a16="http://schemas.microsoft.com/office/drawing/2014/main" id="{462AAAB9-62CD-4042-93B3-B484601D809B}"/>
              </a:ext>
            </a:extLst>
          </p:cNvPr>
          <p:cNvCxnSpPr>
            <a:cxnSpLocks/>
          </p:cNvCxnSpPr>
          <p:nvPr/>
        </p:nvCxnSpPr>
        <p:spPr>
          <a:xfrm flipH="1" flipV="1">
            <a:off x="3427247" y="2355625"/>
            <a:ext cx="1312010" cy="1673274"/>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139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705F3-39E1-F946-AA1E-F88AA4F2160F}"/>
              </a:ext>
            </a:extLst>
          </p:cNvPr>
          <p:cNvSpPr>
            <a:spLocks noGrp="1"/>
          </p:cNvSpPr>
          <p:nvPr>
            <p:ph type="title"/>
          </p:nvPr>
        </p:nvSpPr>
        <p:spPr/>
        <p:txBody>
          <a:bodyPr/>
          <a:lstStyle/>
          <a:p>
            <a:r>
              <a:rPr lang="en-US" dirty="0"/>
              <a:t>Background - Benefits of Delegation</a:t>
            </a:r>
          </a:p>
        </p:txBody>
      </p:sp>
      <p:sp>
        <p:nvSpPr>
          <p:cNvPr id="3" name="Content Placeholder 2">
            <a:extLst>
              <a:ext uri="{FF2B5EF4-FFF2-40B4-BE49-F238E27FC236}">
                <a16:creationId xmlns:a16="http://schemas.microsoft.com/office/drawing/2014/main" id="{96D0B34A-9179-AE40-8ED4-152495FD5ABB}"/>
              </a:ext>
            </a:extLst>
          </p:cNvPr>
          <p:cNvSpPr>
            <a:spLocks noGrp="1"/>
          </p:cNvSpPr>
          <p:nvPr>
            <p:ph idx="1"/>
          </p:nvPr>
        </p:nvSpPr>
        <p:spPr/>
        <p:txBody>
          <a:bodyPr/>
          <a:lstStyle/>
          <a:p>
            <a:r>
              <a:rPr lang="en-US" dirty="0"/>
              <a:t>No contention for memory</a:t>
            </a:r>
          </a:p>
          <a:p>
            <a:r>
              <a:rPr lang="en-US" dirty="0"/>
              <a:t>Spatial locality of memory</a:t>
            </a:r>
          </a:p>
          <a:p>
            <a:r>
              <a:rPr lang="en-US" dirty="0"/>
              <a:t>On NUMA node allocation of data structures</a:t>
            </a:r>
          </a:p>
          <a:p>
            <a:pPr marL="0" indent="0">
              <a:buNone/>
            </a:pPr>
            <a:endParaRPr lang="en-US" dirty="0"/>
          </a:p>
        </p:txBody>
      </p:sp>
    </p:spTree>
    <p:extLst>
      <p:ext uri="{BB962C8B-B14F-4D97-AF65-F5344CB8AC3E}">
        <p14:creationId xmlns:p14="http://schemas.microsoft.com/office/powerpoint/2010/main" val="772900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FFWD Delegation</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92868" y="455988"/>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2"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0" y="2616408"/>
            <a:ext cx="4548188" cy="3411141"/>
          </a:xfrm>
          <a:prstGeom prst="rect">
            <a:avLst/>
          </a:prstGeom>
        </p:spPr>
      </p:pic>
      <p:cxnSp>
        <p:nvCxnSpPr>
          <p:cNvPr id="4" name="Straight Connector 3">
            <a:extLst>
              <a:ext uri="{FF2B5EF4-FFF2-40B4-BE49-F238E27FC236}">
                <a16:creationId xmlns:a16="http://schemas.microsoft.com/office/drawing/2014/main" id="{77B543D8-89C4-1244-BDC4-16D8EE0D38B0}"/>
              </a:ext>
            </a:extLst>
          </p:cNvPr>
          <p:cNvCxnSpPr/>
          <p:nvPr/>
        </p:nvCxnSpPr>
        <p:spPr>
          <a:xfrm>
            <a:off x="4548188" y="1548911"/>
            <a:ext cx="0" cy="369664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5B469E4-6AA7-2243-A9FB-95D88921285B}"/>
              </a:ext>
            </a:extLst>
          </p:cNvPr>
          <p:cNvCxnSpPr>
            <a:cxnSpLocks/>
          </p:cNvCxnSpPr>
          <p:nvPr/>
        </p:nvCxnSpPr>
        <p:spPr>
          <a:xfrm flipH="1">
            <a:off x="4548188" y="5245555"/>
            <a:ext cx="653891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978C59D-59CC-C14F-8182-716738BD08D5}"/>
              </a:ext>
            </a:extLst>
          </p:cNvPr>
          <p:cNvSpPr/>
          <p:nvPr/>
        </p:nvSpPr>
        <p:spPr>
          <a:xfrm>
            <a:off x="4686299" y="1838890"/>
            <a:ext cx="2188027" cy="506303"/>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Polling</a:t>
            </a:r>
          </a:p>
        </p:txBody>
      </p:sp>
      <p:sp>
        <p:nvSpPr>
          <p:cNvPr id="14" name="Rectangle 13">
            <a:extLst>
              <a:ext uri="{FF2B5EF4-FFF2-40B4-BE49-F238E27FC236}">
                <a16:creationId xmlns:a16="http://schemas.microsoft.com/office/drawing/2014/main" id="{6DF865D2-3371-024F-B0F0-51683D5C23B3}"/>
              </a:ext>
            </a:extLst>
          </p:cNvPr>
          <p:cNvSpPr/>
          <p:nvPr/>
        </p:nvSpPr>
        <p:spPr>
          <a:xfrm>
            <a:off x="4686300" y="3945997"/>
            <a:ext cx="1910430" cy="51756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Generate Request</a:t>
            </a:r>
          </a:p>
        </p:txBody>
      </p:sp>
      <p:sp>
        <p:nvSpPr>
          <p:cNvPr id="15" name="Rectangle 14">
            <a:extLst>
              <a:ext uri="{FF2B5EF4-FFF2-40B4-BE49-F238E27FC236}">
                <a16:creationId xmlns:a16="http://schemas.microsoft.com/office/drawing/2014/main" id="{E67B6490-9211-A04A-8AC9-18F443A3AD34}"/>
              </a:ext>
            </a:extLst>
          </p:cNvPr>
          <p:cNvSpPr/>
          <p:nvPr/>
        </p:nvSpPr>
        <p:spPr>
          <a:xfrm>
            <a:off x="6596738" y="3945996"/>
            <a:ext cx="2643188" cy="51756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Waiting</a:t>
            </a:r>
          </a:p>
        </p:txBody>
      </p:sp>
      <p:sp>
        <p:nvSpPr>
          <p:cNvPr id="11" name="Rectangle 10">
            <a:extLst>
              <a:ext uri="{FF2B5EF4-FFF2-40B4-BE49-F238E27FC236}">
                <a16:creationId xmlns:a16="http://schemas.microsoft.com/office/drawing/2014/main" id="{9FACEC07-BBC7-3B41-BC69-8AE16A7F5FDF}"/>
              </a:ext>
            </a:extLst>
          </p:cNvPr>
          <p:cNvSpPr/>
          <p:nvPr/>
        </p:nvSpPr>
        <p:spPr>
          <a:xfrm>
            <a:off x="6874328" y="1838891"/>
            <a:ext cx="2643185" cy="51756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Execution</a:t>
            </a:r>
          </a:p>
        </p:txBody>
      </p:sp>
      <p:sp>
        <p:nvSpPr>
          <p:cNvPr id="12" name="Rectangle 11">
            <a:extLst>
              <a:ext uri="{FF2B5EF4-FFF2-40B4-BE49-F238E27FC236}">
                <a16:creationId xmlns:a16="http://schemas.microsoft.com/office/drawing/2014/main" id="{C8EBEEC1-1778-4E45-B890-9C2CF64A8B29}"/>
              </a:ext>
            </a:extLst>
          </p:cNvPr>
          <p:cNvSpPr/>
          <p:nvPr/>
        </p:nvSpPr>
        <p:spPr>
          <a:xfrm>
            <a:off x="9521746" y="1838890"/>
            <a:ext cx="1114424" cy="51756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Polling</a:t>
            </a:r>
          </a:p>
        </p:txBody>
      </p:sp>
      <p:sp>
        <p:nvSpPr>
          <p:cNvPr id="16" name="Rectangle 15">
            <a:extLst>
              <a:ext uri="{FF2B5EF4-FFF2-40B4-BE49-F238E27FC236}">
                <a16:creationId xmlns:a16="http://schemas.microsoft.com/office/drawing/2014/main" id="{90DDC38B-2AC2-6343-A18A-0C1AF278F8D9}"/>
              </a:ext>
            </a:extLst>
          </p:cNvPr>
          <p:cNvSpPr/>
          <p:nvPr/>
        </p:nvSpPr>
        <p:spPr>
          <a:xfrm>
            <a:off x="9239926" y="3950397"/>
            <a:ext cx="1910430" cy="51316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to Work</a:t>
            </a:r>
          </a:p>
        </p:txBody>
      </p:sp>
      <p:sp>
        <p:nvSpPr>
          <p:cNvPr id="3" name="TextBox 2">
            <a:extLst>
              <a:ext uri="{FF2B5EF4-FFF2-40B4-BE49-F238E27FC236}">
                <a16:creationId xmlns:a16="http://schemas.microsoft.com/office/drawing/2014/main" id="{E5C7A21A-6C40-FB45-B0FC-F5003F5F727A}"/>
              </a:ext>
            </a:extLst>
          </p:cNvPr>
          <p:cNvSpPr txBox="1"/>
          <p:nvPr/>
        </p:nvSpPr>
        <p:spPr>
          <a:xfrm>
            <a:off x="1107911" y="2844225"/>
            <a:ext cx="1391728" cy="584775"/>
          </a:xfrm>
          <a:prstGeom prst="rect">
            <a:avLst/>
          </a:prstGeom>
          <a:noFill/>
        </p:spPr>
        <p:txBody>
          <a:bodyPr wrap="none" rtlCol="0">
            <a:spAutoFit/>
          </a:bodyPr>
          <a:lstStyle/>
          <a:p>
            <a:r>
              <a:rPr lang="en-US" sz="3200" dirty="0">
                <a:latin typeface="Helvetica" pitchFamily="2" charset="0"/>
              </a:rPr>
              <a:t>Server</a:t>
            </a:r>
          </a:p>
        </p:txBody>
      </p:sp>
      <p:sp>
        <p:nvSpPr>
          <p:cNvPr id="17" name="TextBox 16">
            <a:extLst>
              <a:ext uri="{FF2B5EF4-FFF2-40B4-BE49-F238E27FC236}">
                <a16:creationId xmlns:a16="http://schemas.microsoft.com/office/drawing/2014/main" id="{1B509F62-3913-6040-8F5B-BAE29C257039}"/>
              </a:ext>
            </a:extLst>
          </p:cNvPr>
          <p:cNvSpPr txBox="1"/>
          <p:nvPr/>
        </p:nvSpPr>
        <p:spPr>
          <a:xfrm>
            <a:off x="1104900" y="4953167"/>
            <a:ext cx="1233030" cy="584775"/>
          </a:xfrm>
          <a:prstGeom prst="rect">
            <a:avLst/>
          </a:prstGeom>
          <a:noFill/>
        </p:spPr>
        <p:txBody>
          <a:bodyPr wrap="none" rtlCol="0">
            <a:spAutoFit/>
          </a:bodyPr>
          <a:lstStyle/>
          <a:p>
            <a:r>
              <a:rPr lang="en-US" sz="3200" dirty="0">
                <a:latin typeface="Helvetica" pitchFamily="2" charset="0"/>
              </a:rPr>
              <a:t>Client</a:t>
            </a:r>
          </a:p>
        </p:txBody>
      </p:sp>
      <p:sp>
        <p:nvSpPr>
          <p:cNvPr id="18" name="TextBox 17">
            <a:extLst>
              <a:ext uri="{FF2B5EF4-FFF2-40B4-BE49-F238E27FC236}">
                <a16:creationId xmlns:a16="http://schemas.microsoft.com/office/drawing/2014/main" id="{D68F3AC5-C6CD-024A-910E-18D5217E8C95}"/>
              </a:ext>
            </a:extLst>
          </p:cNvPr>
          <p:cNvSpPr txBox="1"/>
          <p:nvPr/>
        </p:nvSpPr>
        <p:spPr>
          <a:xfrm>
            <a:off x="7201129" y="5445080"/>
            <a:ext cx="1080167" cy="584775"/>
          </a:xfrm>
          <a:prstGeom prst="rect">
            <a:avLst/>
          </a:prstGeom>
          <a:noFill/>
        </p:spPr>
        <p:txBody>
          <a:bodyPr wrap="none" rtlCol="0">
            <a:spAutoFit/>
          </a:bodyPr>
          <a:lstStyle/>
          <a:p>
            <a:r>
              <a:rPr lang="en-US" sz="3200" dirty="0">
                <a:latin typeface="Helvetica" pitchFamily="2" charset="0"/>
              </a:rPr>
              <a:t>Time</a:t>
            </a:r>
          </a:p>
        </p:txBody>
      </p:sp>
    </p:spTree>
    <p:extLst>
      <p:ext uri="{BB962C8B-B14F-4D97-AF65-F5344CB8AC3E}">
        <p14:creationId xmlns:p14="http://schemas.microsoft.com/office/powerpoint/2010/main" val="372405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63C00-E266-5245-AD17-1FC31E7C0414}"/>
              </a:ext>
            </a:extLst>
          </p:cNvPr>
          <p:cNvSpPr>
            <a:spLocks noGrp="1"/>
          </p:cNvSpPr>
          <p:nvPr>
            <p:ph type="title"/>
          </p:nvPr>
        </p:nvSpPr>
        <p:spPr/>
        <p:txBody>
          <a:bodyPr/>
          <a:lstStyle/>
          <a:p>
            <a:r>
              <a:rPr lang="en-US" dirty="0"/>
              <a:t>Background – FFWD API</a:t>
            </a:r>
          </a:p>
        </p:txBody>
      </p:sp>
      <p:graphicFrame>
        <p:nvGraphicFramePr>
          <p:cNvPr id="4" name="Content Placeholder 3">
            <a:extLst>
              <a:ext uri="{FF2B5EF4-FFF2-40B4-BE49-F238E27FC236}">
                <a16:creationId xmlns:a16="http://schemas.microsoft.com/office/drawing/2014/main" id="{6B3BAA46-BE3B-164A-9A93-A9D730AB2AE5}"/>
              </a:ext>
            </a:extLst>
          </p:cNvPr>
          <p:cNvGraphicFramePr>
            <a:graphicFrameLocks noGrp="1"/>
          </p:cNvGraphicFramePr>
          <p:nvPr>
            <p:ph idx="1"/>
            <p:extLst>
              <p:ext uri="{D42A27DB-BD31-4B8C-83A1-F6EECF244321}">
                <p14:modId xmlns:p14="http://schemas.microsoft.com/office/powerpoint/2010/main" val="2222593455"/>
              </p:ext>
            </p:extLst>
          </p:nvPr>
        </p:nvGraphicFramePr>
        <p:xfrm>
          <a:off x="838200" y="1825625"/>
          <a:ext cx="10515600" cy="3662680"/>
        </p:xfrm>
        <a:graphic>
          <a:graphicData uri="http://schemas.openxmlformats.org/drawingml/2006/table">
            <a:tbl>
              <a:tblPr firstRow="1" bandRow="1">
                <a:tableStyleId>{5C22544A-7EE6-4342-B048-85BDC9FD1C3A}</a:tableStyleId>
              </a:tblPr>
              <a:tblGrid>
                <a:gridCol w="6558643">
                  <a:extLst>
                    <a:ext uri="{9D8B030D-6E8A-4147-A177-3AD203B41FA5}">
                      <a16:colId xmlns:a16="http://schemas.microsoft.com/office/drawing/2014/main" val="3216654542"/>
                    </a:ext>
                  </a:extLst>
                </a:gridCol>
                <a:gridCol w="3956957">
                  <a:extLst>
                    <a:ext uri="{9D8B030D-6E8A-4147-A177-3AD203B41FA5}">
                      <a16:colId xmlns:a16="http://schemas.microsoft.com/office/drawing/2014/main" val="1631538612"/>
                    </a:ext>
                  </a:extLst>
                </a:gridCol>
              </a:tblGrid>
              <a:tr h="370840">
                <a:tc>
                  <a:txBody>
                    <a:bodyPr/>
                    <a:lstStyle/>
                    <a:p>
                      <a:r>
                        <a:rPr lang="en-US" dirty="0"/>
                        <a:t>Function</a:t>
                      </a:r>
                    </a:p>
                  </a:txBody>
                  <a:tcPr/>
                </a:tc>
                <a:tc>
                  <a:txBody>
                    <a:bodyPr/>
                    <a:lstStyle/>
                    <a:p>
                      <a:r>
                        <a:rPr lang="en-US" dirty="0"/>
                        <a:t>Description</a:t>
                      </a:r>
                    </a:p>
                  </a:txBody>
                  <a:tcPr/>
                </a:tc>
                <a:extLst>
                  <a:ext uri="{0D108BD9-81ED-4DB2-BD59-A6C34878D82A}">
                    <a16:rowId xmlns:a16="http://schemas.microsoft.com/office/drawing/2014/main" val="712978445"/>
                  </a:ext>
                </a:extLst>
              </a:tr>
              <a:tr h="370840">
                <a:tc>
                  <a:txBody>
                    <a:bodyPr/>
                    <a:lstStyle/>
                    <a:p>
                      <a:r>
                        <a:rPr lang="en-US" sz="2400" b="1" dirty="0" err="1">
                          <a:latin typeface="Courier" pitchFamily="2" charset="0"/>
                        </a:rPr>
                        <a:t>ffwd_init</a:t>
                      </a:r>
                      <a:r>
                        <a:rPr lang="en-US" sz="2400" b="1" dirty="0">
                          <a:latin typeface="Courier" pitchFamily="2" charset="0"/>
                        </a:rPr>
                        <a:t>()</a:t>
                      </a:r>
                    </a:p>
                  </a:txBody>
                  <a:tcPr/>
                </a:tc>
                <a:tc>
                  <a:txBody>
                    <a:bodyPr/>
                    <a:lstStyle/>
                    <a:p>
                      <a:r>
                        <a:rPr lang="en-US" dirty="0"/>
                        <a:t>Allocate request / response lines</a:t>
                      </a:r>
                    </a:p>
                  </a:txBody>
                  <a:tcPr/>
                </a:tc>
                <a:extLst>
                  <a:ext uri="{0D108BD9-81ED-4DB2-BD59-A6C34878D82A}">
                    <a16:rowId xmlns:a16="http://schemas.microsoft.com/office/drawing/2014/main" val="2133379432"/>
                  </a:ext>
                </a:extLst>
              </a:tr>
              <a:tr h="370840">
                <a:tc>
                  <a:txBody>
                    <a:bodyPr/>
                    <a:lstStyle/>
                    <a:p>
                      <a:r>
                        <a:rPr lang="en-US" sz="2400" b="1" dirty="0" err="1">
                          <a:latin typeface="Courier" pitchFamily="2" charset="0"/>
                        </a:rPr>
                        <a:t>fiber_manager_init</a:t>
                      </a:r>
                      <a:r>
                        <a:rPr lang="en-US" sz="2400" b="1" dirty="0">
                          <a:latin typeface="Courier" pitchFamily="2" charset="0"/>
                        </a:rPr>
                        <a:t>()</a:t>
                      </a:r>
                    </a:p>
                  </a:txBody>
                  <a:tcPr/>
                </a:tc>
                <a:tc>
                  <a:txBody>
                    <a:bodyPr/>
                    <a:lstStyle/>
                    <a:p>
                      <a:r>
                        <a:rPr lang="en-US" dirty="0"/>
                        <a:t>Launch fiber managers on all system cores</a:t>
                      </a:r>
                    </a:p>
                  </a:txBody>
                  <a:tcPr/>
                </a:tc>
                <a:extLst>
                  <a:ext uri="{0D108BD9-81ED-4DB2-BD59-A6C34878D82A}">
                    <a16:rowId xmlns:a16="http://schemas.microsoft.com/office/drawing/2014/main" val="1098081303"/>
                  </a:ext>
                </a:extLst>
              </a:tr>
              <a:tr h="370840">
                <a:tc>
                  <a:txBody>
                    <a:bodyPr/>
                    <a:lstStyle/>
                    <a:p>
                      <a:r>
                        <a:rPr lang="en-US" sz="2400" b="1" dirty="0" err="1">
                          <a:latin typeface="Courier" pitchFamily="2" charset="0"/>
                        </a:rPr>
                        <a:t>launch_servers</a:t>
                      </a:r>
                      <a:r>
                        <a:rPr lang="en-US" sz="2400" b="1" dirty="0">
                          <a:latin typeface="Courier" pitchFamily="2" charset="0"/>
                        </a:rPr>
                        <a:t>(</a:t>
                      </a:r>
                      <a:r>
                        <a:rPr lang="en-US" sz="2400" b="1" dirty="0" err="1">
                          <a:latin typeface="Courier" pitchFamily="2" charset="0"/>
                        </a:rPr>
                        <a:t>num_servers</a:t>
                      </a:r>
                      <a:r>
                        <a:rPr lang="en-US" sz="2400" b="1" dirty="0">
                          <a:latin typeface="Courier" pitchFamily="2" charset="0"/>
                        </a:rPr>
                        <a:t>)</a:t>
                      </a:r>
                    </a:p>
                  </a:txBody>
                  <a:tcPr/>
                </a:tc>
                <a:tc>
                  <a:txBody>
                    <a:bodyPr/>
                    <a:lstStyle/>
                    <a:p>
                      <a:r>
                        <a:rPr lang="en-US" dirty="0"/>
                        <a:t>Launch fibers running the server function</a:t>
                      </a:r>
                    </a:p>
                  </a:txBody>
                  <a:tcPr/>
                </a:tc>
                <a:extLst>
                  <a:ext uri="{0D108BD9-81ED-4DB2-BD59-A6C34878D82A}">
                    <a16:rowId xmlns:a16="http://schemas.microsoft.com/office/drawing/2014/main" val="137578942"/>
                  </a:ext>
                </a:extLst>
              </a:tr>
              <a:tr h="370840">
                <a:tc>
                  <a:txBody>
                    <a:bodyPr/>
                    <a:lstStyle/>
                    <a:p>
                      <a:r>
                        <a:rPr lang="en-US" sz="2400" b="1" dirty="0" err="1">
                          <a:latin typeface="Courier" pitchFamily="2" charset="0"/>
                        </a:rPr>
                        <a:t>fiber_create</a:t>
                      </a:r>
                      <a:r>
                        <a:rPr lang="en-US" sz="2400" b="1" dirty="0">
                          <a:latin typeface="Courier" pitchFamily="2" charset="0"/>
                        </a:rPr>
                        <a:t>(</a:t>
                      </a:r>
                      <a:r>
                        <a:rPr lang="en-US" sz="2400" b="1" dirty="0" err="1">
                          <a:latin typeface="Courier" pitchFamily="2" charset="0"/>
                        </a:rPr>
                        <a:t>client_fun</a:t>
                      </a:r>
                      <a:r>
                        <a:rPr lang="en-US" sz="2400" b="1" dirty="0">
                          <a:latin typeface="Courier" pitchFamily="2" charset="0"/>
                        </a:rPr>
                        <a:t>, param)</a:t>
                      </a:r>
                    </a:p>
                  </a:txBody>
                  <a:tcPr/>
                </a:tc>
                <a:tc>
                  <a:txBody>
                    <a:bodyPr/>
                    <a:lstStyle/>
                    <a:p>
                      <a:r>
                        <a:rPr lang="en-US" dirty="0"/>
                        <a:t>Launch a fiber running </a:t>
                      </a:r>
                      <a:r>
                        <a:rPr lang="en-US" dirty="0" err="1"/>
                        <a:t>client_fun</a:t>
                      </a:r>
                      <a:endParaRPr lang="en-US" dirty="0"/>
                    </a:p>
                  </a:txBody>
                  <a:tcPr/>
                </a:tc>
                <a:extLst>
                  <a:ext uri="{0D108BD9-81ED-4DB2-BD59-A6C34878D82A}">
                    <a16:rowId xmlns:a16="http://schemas.microsoft.com/office/drawing/2014/main" val="412272993"/>
                  </a:ext>
                </a:extLst>
              </a:tr>
              <a:tr h="370840">
                <a:tc>
                  <a:txBody>
                    <a:bodyPr/>
                    <a:lstStyle/>
                    <a:p>
                      <a:r>
                        <a:rPr lang="en-US" sz="2400" b="1" dirty="0" err="1">
                          <a:latin typeface="Courier" pitchFamily="2" charset="0"/>
                        </a:rPr>
                        <a:t>ffwd_exec</a:t>
                      </a:r>
                      <a:r>
                        <a:rPr lang="en-US" sz="2400" b="1" dirty="0">
                          <a:latin typeface="Courier" pitchFamily="2" charset="0"/>
                        </a:rPr>
                        <a:t>(server, ret, fun, param)</a:t>
                      </a:r>
                    </a:p>
                  </a:txBody>
                  <a:tcPr/>
                </a:tc>
                <a:tc>
                  <a:txBody>
                    <a:bodyPr/>
                    <a:lstStyle/>
                    <a:p>
                      <a:r>
                        <a:rPr lang="en-US" dirty="0"/>
                        <a:t>Delegate function fun to server</a:t>
                      </a:r>
                    </a:p>
                  </a:txBody>
                  <a:tcPr/>
                </a:tc>
                <a:extLst>
                  <a:ext uri="{0D108BD9-81ED-4DB2-BD59-A6C34878D82A}">
                    <a16:rowId xmlns:a16="http://schemas.microsoft.com/office/drawing/2014/main" val="2290931445"/>
                  </a:ext>
                </a:extLst>
              </a:tr>
              <a:tr h="370840">
                <a:tc>
                  <a:txBody>
                    <a:bodyPr/>
                    <a:lstStyle/>
                    <a:p>
                      <a:r>
                        <a:rPr lang="en-US" sz="2400" b="1" dirty="0">
                          <a:latin typeface="Courier" pitchFamily="2" charset="0"/>
                        </a:rPr>
                        <a:t>shutdown()</a:t>
                      </a:r>
                    </a:p>
                  </a:txBody>
                  <a:tcPr/>
                </a:tc>
                <a:tc>
                  <a:txBody>
                    <a:bodyPr/>
                    <a:lstStyle/>
                    <a:p>
                      <a:r>
                        <a:rPr lang="en-US" dirty="0"/>
                        <a:t>Stop servers, free request / response lines</a:t>
                      </a:r>
                    </a:p>
                  </a:txBody>
                  <a:tcPr/>
                </a:tc>
                <a:extLst>
                  <a:ext uri="{0D108BD9-81ED-4DB2-BD59-A6C34878D82A}">
                    <a16:rowId xmlns:a16="http://schemas.microsoft.com/office/drawing/2014/main" val="1413374503"/>
                  </a:ext>
                </a:extLst>
              </a:tr>
            </a:tbl>
          </a:graphicData>
        </a:graphic>
      </p:graphicFrame>
    </p:spTree>
    <p:extLst>
      <p:ext uri="{BB962C8B-B14F-4D97-AF65-F5344CB8AC3E}">
        <p14:creationId xmlns:p14="http://schemas.microsoft.com/office/powerpoint/2010/main" val="4214954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a:t>
            </a:r>
            <a:r>
              <a:rPr lang="en-US" dirty="0" err="1"/>
              <a:t>Gepard</a:t>
            </a:r>
            <a:r>
              <a:rPr lang="en-US" dirty="0"/>
              <a:t> Delegation</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92868" y="455988"/>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2"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7845" y="2884888"/>
            <a:ext cx="3537405" cy="2653054"/>
          </a:xfrm>
          <a:prstGeom prst="rect">
            <a:avLst/>
          </a:prstGeom>
        </p:spPr>
      </p:pic>
      <p:cxnSp>
        <p:nvCxnSpPr>
          <p:cNvPr id="4" name="Straight Connector 3">
            <a:extLst>
              <a:ext uri="{FF2B5EF4-FFF2-40B4-BE49-F238E27FC236}">
                <a16:creationId xmlns:a16="http://schemas.microsoft.com/office/drawing/2014/main" id="{77B543D8-89C4-1244-BDC4-16D8EE0D38B0}"/>
              </a:ext>
            </a:extLst>
          </p:cNvPr>
          <p:cNvCxnSpPr/>
          <p:nvPr/>
        </p:nvCxnSpPr>
        <p:spPr>
          <a:xfrm>
            <a:off x="4548188" y="1548911"/>
            <a:ext cx="0" cy="369664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5B469E4-6AA7-2243-A9FB-95D88921285B}"/>
              </a:ext>
            </a:extLst>
          </p:cNvPr>
          <p:cNvCxnSpPr>
            <a:cxnSpLocks/>
          </p:cNvCxnSpPr>
          <p:nvPr/>
        </p:nvCxnSpPr>
        <p:spPr>
          <a:xfrm flipH="1">
            <a:off x="4548188" y="5245555"/>
            <a:ext cx="653891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978C59D-59CC-C14F-8182-716738BD08D5}"/>
              </a:ext>
            </a:extLst>
          </p:cNvPr>
          <p:cNvSpPr/>
          <p:nvPr/>
        </p:nvSpPr>
        <p:spPr>
          <a:xfrm>
            <a:off x="4686299" y="1838890"/>
            <a:ext cx="1910435" cy="506303"/>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Polling</a:t>
            </a:r>
          </a:p>
        </p:txBody>
      </p:sp>
      <p:sp>
        <p:nvSpPr>
          <p:cNvPr id="14" name="Rectangle 13">
            <a:extLst>
              <a:ext uri="{FF2B5EF4-FFF2-40B4-BE49-F238E27FC236}">
                <a16:creationId xmlns:a16="http://schemas.microsoft.com/office/drawing/2014/main" id="{6DF865D2-3371-024F-B0F0-51683D5C23B3}"/>
              </a:ext>
            </a:extLst>
          </p:cNvPr>
          <p:cNvSpPr/>
          <p:nvPr/>
        </p:nvSpPr>
        <p:spPr>
          <a:xfrm>
            <a:off x="4686300" y="3374496"/>
            <a:ext cx="1910430" cy="51756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Generate Request</a:t>
            </a:r>
          </a:p>
        </p:txBody>
      </p:sp>
      <p:sp>
        <p:nvSpPr>
          <p:cNvPr id="15" name="Rectangle 14">
            <a:extLst>
              <a:ext uri="{FF2B5EF4-FFF2-40B4-BE49-F238E27FC236}">
                <a16:creationId xmlns:a16="http://schemas.microsoft.com/office/drawing/2014/main" id="{E67B6490-9211-A04A-8AC9-18F443A3AD34}"/>
              </a:ext>
            </a:extLst>
          </p:cNvPr>
          <p:cNvSpPr/>
          <p:nvPr/>
        </p:nvSpPr>
        <p:spPr>
          <a:xfrm>
            <a:off x="6596729" y="3374495"/>
            <a:ext cx="2857494" cy="51756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 Core</a:t>
            </a:r>
          </a:p>
        </p:txBody>
      </p:sp>
      <p:sp>
        <p:nvSpPr>
          <p:cNvPr id="11" name="Rectangle 10">
            <a:extLst>
              <a:ext uri="{FF2B5EF4-FFF2-40B4-BE49-F238E27FC236}">
                <a16:creationId xmlns:a16="http://schemas.microsoft.com/office/drawing/2014/main" id="{9FACEC07-BBC7-3B41-BC69-8AE16A7F5FDF}"/>
              </a:ext>
            </a:extLst>
          </p:cNvPr>
          <p:cNvSpPr/>
          <p:nvPr/>
        </p:nvSpPr>
        <p:spPr>
          <a:xfrm>
            <a:off x="6596738" y="1838891"/>
            <a:ext cx="1371596" cy="51756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Execution</a:t>
            </a:r>
          </a:p>
        </p:txBody>
      </p:sp>
      <p:sp>
        <p:nvSpPr>
          <p:cNvPr id="12" name="Rectangle 11">
            <a:extLst>
              <a:ext uri="{FF2B5EF4-FFF2-40B4-BE49-F238E27FC236}">
                <a16:creationId xmlns:a16="http://schemas.microsoft.com/office/drawing/2014/main" id="{C8EBEEC1-1778-4E45-B890-9C2CF64A8B29}"/>
              </a:ext>
            </a:extLst>
          </p:cNvPr>
          <p:cNvSpPr/>
          <p:nvPr/>
        </p:nvSpPr>
        <p:spPr>
          <a:xfrm>
            <a:off x="7981953" y="1838890"/>
            <a:ext cx="1114424" cy="51756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Polling</a:t>
            </a:r>
          </a:p>
        </p:txBody>
      </p:sp>
      <p:sp>
        <p:nvSpPr>
          <p:cNvPr id="16" name="Rectangle 15">
            <a:extLst>
              <a:ext uri="{FF2B5EF4-FFF2-40B4-BE49-F238E27FC236}">
                <a16:creationId xmlns:a16="http://schemas.microsoft.com/office/drawing/2014/main" id="{90DDC38B-2AC2-6343-A18A-0C1AF278F8D9}"/>
              </a:ext>
            </a:extLst>
          </p:cNvPr>
          <p:cNvSpPr/>
          <p:nvPr/>
        </p:nvSpPr>
        <p:spPr>
          <a:xfrm>
            <a:off x="9454222" y="3378895"/>
            <a:ext cx="1910430" cy="51316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to Work</a:t>
            </a:r>
          </a:p>
        </p:txBody>
      </p:sp>
      <p:sp>
        <p:nvSpPr>
          <p:cNvPr id="3" name="TextBox 2">
            <a:extLst>
              <a:ext uri="{FF2B5EF4-FFF2-40B4-BE49-F238E27FC236}">
                <a16:creationId xmlns:a16="http://schemas.microsoft.com/office/drawing/2014/main" id="{E5C7A21A-6C40-FB45-B0FC-F5003F5F727A}"/>
              </a:ext>
            </a:extLst>
          </p:cNvPr>
          <p:cNvSpPr txBox="1"/>
          <p:nvPr/>
        </p:nvSpPr>
        <p:spPr>
          <a:xfrm>
            <a:off x="1107911" y="2844225"/>
            <a:ext cx="1391728" cy="584775"/>
          </a:xfrm>
          <a:prstGeom prst="rect">
            <a:avLst/>
          </a:prstGeom>
          <a:noFill/>
        </p:spPr>
        <p:txBody>
          <a:bodyPr wrap="none" rtlCol="0">
            <a:spAutoFit/>
          </a:bodyPr>
          <a:lstStyle/>
          <a:p>
            <a:r>
              <a:rPr lang="en-US" sz="3200" dirty="0">
                <a:latin typeface="Helvetica" pitchFamily="2" charset="0"/>
              </a:rPr>
              <a:t>Server</a:t>
            </a:r>
          </a:p>
        </p:txBody>
      </p:sp>
      <p:sp>
        <p:nvSpPr>
          <p:cNvPr id="17" name="TextBox 16">
            <a:extLst>
              <a:ext uri="{FF2B5EF4-FFF2-40B4-BE49-F238E27FC236}">
                <a16:creationId xmlns:a16="http://schemas.microsoft.com/office/drawing/2014/main" id="{1B509F62-3913-6040-8F5B-BAE29C257039}"/>
              </a:ext>
            </a:extLst>
          </p:cNvPr>
          <p:cNvSpPr txBox="1"/>
          <p:nvPr/>
        </p:nvSpPr>
        <p:spPr>
          <a:xfrm>
            <a:off x="260839" y="4698844"/>
            <a:ext cx="1233030" cy="584775"/>
          </a:xfrm>
          <a:prstGeom prst="rect">
            <a:avLst/>
          </a:prstGeom>
          <a:noFill/>
        </p:spPr>
        <p:txBody>
          <a:bodyPr wrap="none" rtlCol="0">
            <a:spAutoFit/>
          </a:bodyPr>
          <a:lstStyle/>
          <a:p>
            <a:r>
              <a:rPr lang="en-US" sz="3200" dirty="0">
                <a:latin typeface="Helvetica" pitchFamily="2" charset="0"/>
              </a:rPr>
              <a:t>Client</a:t>
            </a:r>
          </a:p>
        </p:txBody>
      </p:sp>
      <p:sp>
        <p:nvSpPr>
          <p:cNvPr id="18" name="Rectangle 17">
            <a:extLst>
              <a:ext uri="{FF2B5EF4-FFF2-40B4-BE49-F238E27FC236}">
                <a16:creationId xmlns:a16="http://schemas.microsoft.com/office/drawing/2014/main" id="{424ED84A-8B94-F442-87B2-0B24613B0EB7}"/>
              </a:ext>
            </a:extLst>
          </p:cNvPr>
          <p:cNvSpPr/>
          <p:nvPr/>
        </p:nvSpPr>
        <p:spPr>
          <a:xfrm>
            <a:off x="6596730" y="3903644"/>
            <a:ext cx="473535" cy="50598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148367E-AF30-D64C-AF35-2AD3267B09B4}"/>
              </a:ext>
            </a:extLst>
          </p:cNvPr>
          <p:cNvSpPr/>
          <p:nvPr/>
        </p:nvSpPr>
        <p:spPr>
          <a:xfrm>
            <a:off x="7070265" y="4431816"/>
            <a:ext cx="1910430" cy="51756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Generate Request</a:t>
            </a:r>
          </a:p>
        </p:txBody>
      </p:sp>
      <p:sp>
        <p:nvSpPr>
          <p:cNvPr id="20" name="Rectangle 19">
            <a:extLst>
              <a:ext uri="{FF2B5EF4-FFF2-40B4-BE49-F238E27FC236}">
                <a16:creationId xmlns:a16="http://schemas.microsoft.com/office/drawing/2014/main" id="{40C74D8C-A114-974E-865F-1BB016208797}"/>
              </a:ext>
            </a:extLst>
          </p:cNvPr>
          <p:cNvSpPr/>
          <p:nvPr/>
        </p:nvSpPr>
        <p:spPr>
          <a:xfrm>
            <a:off x="8980692" y="3903645"/>
            <a:ext cx="473535" cy="505979"/>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8C21D1A-E65B-7A42-B974-F67D840012E2}"/>
              </a:ext>
            </a:extLst>
          </p:cNvPr>
          <p:cNvSpPr/>
          <p:nvPr/>
        </p:nvSpPr>
        <p:spPr>
          <a:xfrm>
            <a:off x="8980692" y="4431815"/>
            <a:ext cx="2383960" cy="51756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 Core</a:t>
            </a:r>
          </a:p>
        </p:txBody>
      </p:sp>
      <p:sp>
        <p:nvSpPr>
          <p:cNvPr id="22" name="Rectangle 21">
            <a:extLst>
              <a:ext uri="{FF2B5EF4-FFF2-40B4-BE49-F238E27FC236}">
                <a16:creationId xmlns:a16="http://schemas.microsoft.com/office/drawing/2014/main" id="{366C49C1-B17E-AD4A-B10F-6F40A3785A5E}"/>
              </a:ext>
            </a:extLst>
          </p:cNvPr>
          <p:cNvSpPr/>
          <p:nvPr/>
        </p:nvSpPr>
        <p:spPr>
          <a:xfrm>
            <a:off x="4686298" y="4420230"/>
            <a:ext cx="2383963" cy="5291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 Core</a:t>
            </a:r>
          </a:p>
        </p:txBody>
      </p:sp>
      <p:sp>
        <p:nvSpPr>
          <p:cNvPr id="23" name="Rectangle 22">
            <a:extLst>
              <a:ext uri="{FF2B5EF4-FFF2-40B4-BE49-F238E27FC236}">
                <a16:creationId xmlns:a16="http://schemas.microsoft.com/office/drawing/2014/main" id="{A1DDB258-FB00-D341-84C8-D9DB97B19618}"/>
              </a:ext>
            </a:extLst>
          </p:cNvPr>
          <p:cNvSpPr/>
          <p:nvPr/>
        </p:nvSpPr>
        <p:spPr>
          <a:xfrm>
            <a:off x="9112697" y="1838890"/>
            <a:ext cx="1371596" cy="51756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Execution</a:t>
            </a:r>
          </a:p>
        </p:txBody>
      </p:sp>
      <p:sp>
        <p:nvSpPr>
          <p:cNvPr id="24" name="TextBox 23">
            <a:extLst>
              <a:ext uri="{FF2B5EF4-FFF2-40B4-BE49-F238E27FC236}">
                <a16:creationId xmlns:a16="http://schemas.microsoft.com/office/drawing/2014/main" id="{4656A9B4-44DA-E24F-B4E2-080AC1401331}"/>
              </a:ext>
            </a:extLst>
          </p:cNvPr>
          <p:cNvSpPr txBox="1"/>
          <p:nvPr/>
        </p:nvSpPr>
        <p:spPr>
          <a:xfrm>
            <a:off x="3187529" y="3370399"/>
            <a:ext cx="1233030" cy="584775"/>
          </a:xfrm>
          <a:prstGeom prst="rect">
            <a:avLst/>
          </a:prstGeom>
          <a:noFill/>
        </p:spPr>
        <p:txBody>
          <a:bodyPr wrap="none" rtlCol="0">
            <a:spAutoFit/>
          </a:bodyPr>
          <a:lstStyle/>
          <a:p>
            <a:r>
              <a:rPr lang="en-US" sz="3200" dirty="0">
                <a:latin typeface="Helvetica" pitchFamily="2" charset="0"/>
              </a:rPr>
              <a:t>Client</a:t>
            </a:r>
          </a:p>
        </p:txBody>
      </p:sp>
      <p:sp>
        <p:nvSpPr>
          <p:cNvPr id="25" name="TextBox 24">
            <a:extLst>
              <a:ext uri="{FF2B5EF4-FFF2-40B4-BE49-F238E27FC236}">
                <a16:creationId xmlns:a16="http://schemas.microsoft.com/office/drawing/2014/main" id="{68BDA3FE-B037-2D4B-B7C0-BE691CD56DEB}"/>
              </a:ext>
            </a:extLst>
          </p:cNvPr>
          <p:cNvSpPr txBox="1"/>
          <p:nvPr/>
        </p:nvSpPr>
        <p:spPr>
          <a:xfrm>
            <a:off x="3174910" y="4364605"/>
            <a:ext cx="1233030" cy="584775"/>
          </a:xfrm>
          <a:prstGeom prst="rect">
            <a:avLst/>
          </a:prstGeom>
          <a:noFill/>
        </p:spPr>
        <p:txBody>
          <a:bodyPr wrap="none" rtlCol="0">
            <a:spAutoFit/>
          </a:bodyPr>
          <a:lstStyle/>
          <a:p>
            <a:r>
              <a:rPr lang="en-US" sz="3200" dirty="0">
                <a:latin typeface="Helvetica" pitchFamily="2" charset="0"/>
              </a:rPr>
              <a:t>Client</a:t>
            </a:r>
          </a:p>
        </p:txBody>
      </p:sp>
      <p:sp>
        <p:nvSpPr>
          <p:cNvPr id="26" name="TextBox 25">
            <a:extLst>
              <a:ext uri="{FF2B5EF4-FFF2-40B4-BE49-F238E27FC236}">
                <a16:creationId xmlns:a16="http://schemas.microsoft.com/office/drawing/2014/main" id="{C3F2E170-8E2A-A84A-832F-4840B7FC5E48}"/>
              </a:ext>
            </a:extLst>
          </p:cNvPr>
          <p:cNvSpPr txBox="1"/>
          <p:nvPr/>
        </p:nvSpPr>
        <p:spPr>
          <a:xfrm>
            <a:off x="2614153" y="3864246"/>
            <a:ext cx="1800493" cy="584775"/>
          </a:xfrm>
          <a:prstGeom prst="rect">
            <a:avLst/>
          </a:prstGeom>
          <a:noFill/>
        </p:spPr>
        <p:txBody>
          <a:bodyPr wrap="none" rtlCol="0">
            <a:spAutoFit/>
          </a:bodyPr>
          <a:lstStyle/>
          <a:p>
            <a:r>
              <a:rPr lang="en-US" sz="3200" dirty="0">
                <a:latin typeface="Helvetica" pitchFamily="2" charset="0"/>
              </a:rPr>
              <a:t>Manager</a:t>
            </a:r>
          </a:p>
        </p:txBody>
      </p:sp>
      <p:sp>
        <p:nvSpPr>
          <p:cNvPr id="27" name="Rectangle 26">
            <a:extLst>
              <a:ext uri="{FF2B5EF4-FFF2-40B4-BE49-F238E27FC236}">
                <a16:creationId xmlns:a16="http://schemas.microsoft.com/office/drawing/2014/main" id="{7B09A831-3F35-AF40-8749-43B96B31AC3C}"/>
              </a:ext>
            </a:extLst>
          </p:cNvPr>
          <p:cNvSpPr/>
          <p:nvPr/>
        </p:nvSpPr>
        <p:spPr>
          <a:xfrm>
            <a:off x="4678271" y="3885778"/>
            <a:ext cx="1902126" cy="5291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 Core</a:t>
            </a:r>
          </a:p>
        </p:txBody>
      </p:sp>
      <p:sp>
        <p:nvSpPr>
          <p:cNvPr id="28" name="Rectangle 27">
            <a:extLst>
              <a:ext uri="{FF2B5EF4-FFF2-40B4-BE49-F238E27FC236}">
                <a16:creationId xmlns:a16="http://schemas.microsoft.com/office/drawing/2014/main" id="{85744998-C029-4C4F-A6EC-9A0178E16634}"/>
              </a:ext>
            </a:extLst>
          </p:cNvPr>
          <p:cNvSpPr/>
          <p:nvPr/>
        </p:nvSpPr>
        <p:spPr>
          <a:xfrm>
            <a:off x="7078562" y="3903644"/>
            <a:ext cx="1902126" cy="5291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 Core</a:t>
            </a:r>
          </a:p>
        </p:txBody>
      </p:sp>
      <p:sp>
        <p:nvSpPr>
          <p:cNvPr id="29" name="Rectangle 28">
            <a:extLst>
              <a:ext uri="{FF2B5EF4-FFF2-40B4-BE49-F238E27FC236}">
                <a16:creationId xmlns:a16="http://schemas.microsoft.com/office/drawing/2014/main" id="{7F340665-63E8-6B48-BA04-EE00B47FCC97}"/>
              </a:ext>
            </a:extLst>
          </p:cNvPr>
          <p:cNvSpPr/>
          <p:nvPr/>
        </p:nvSpPr>
        <p:spPr>
          <a:xfrm>
            <a:off x="9462526" y="3891080"/>
            <a:ext cx="1902126" cy="5291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 Core</a:t>
            </a:r>
          </a:p>
        </p:txBody>
      </p:sp>
      <p:sp>
        <p:nvSpPr>
          <p:cNvPr id="30" name="TextBox 29">
            <a:extLst>
              <a:ext uri="{FF2B5EF4-FFF2-40B4-BE49-F238E27FC236}">
                <a16:creationId xmlns:a16="http://schemas.microsoft.com/office/drawing/2014/main" id="{BFDFE144-D311-7646-A90B-55AD7C8DFE9B}"/>
              </a:ext>
            </a:extLst>
          </p:cNvPr>
          <p:cNvSpPr txBox="1"/>
          <p:nvPr/>
        </p:nvSpPr>
        <p:spPr>
          <a:xfrm>
            <a:off x="7201129" y="5445080"/>
            <a:ext cx="1080167" cy="584775"/>
          </a:xfrm>
          <a:prstGeom prst="rect">
            <a:avLst/>
          </a:prstGeom>
          <a:noFill/>
        </p:spPr>
        <p:txBody>
          <a:bodyPr wrap="none" rtlCol="0">
            <a:spAutoFit/>
          </a:bodyPr>
          <a:lstStyle/>
          <a:p>
            <a:r>
              <a:rPr lang="en-US" sz="3200" dirty="0">
                <a:latin typeface="Helvetica" pitchFamily="2" charset="0"/>
              </a:rPr>
              <a:t>Time</a:t>
            </a:r>
          </a:p>
        </p:txBody>
      </p:sp>
    </p:spTree>
    <p:extLst>
      <p:ext uri="{BB962C8B-B14F-4D97-AF65-F5344CB8AC3E}">
        <p14:creationId xmlns:p14="http://schemas.microsoft.com/office/powerpoint/2010/main" val="2079029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DFA9D-67A5-AB4E-850A-8A03446F58FC}"/>
              </a:ext>
            </a:extLst>
          </p:cNvPr>
          <p:cNvSpPr>
            <a:spLocks noGrp="1"/>
          </p:cNvSpPr>
          <p:nvPr>
            <p:ph type="title"/>
          </p:nvPr>
        </p:nvSpPr>
        <p:spPr/>
        <p:txBody>
          <a:bodyPr/>
          <a:lstStyle/>
          <a:p>
            <a:r>
              <a:rPr lang="en-US" dirty="0"/>
              <a:t>Asynchronous Delegation</a:t>
            </a:r>
          </a:p>
        </p:txBody>
      </p:sp>
      <p:graphicFrame>
        <p:nvGraphicFramePr>
          <p:cNvPr id="4" name="Content Placeholder 3">
            <a:extLst>
              <a:ext uri="{FF2B5EF4-FFF2-40B4-BE49-F238E27FC236}">
                <a16:creationId xmlns:a16="http://schemas.microsoft.com/office/drawing/2014/main" id="{9C621186-E8F8-A44D-97E8-2843333B2056}"/>
              </a:ext>
            </a:extLst>
          </p:cNvPr>
          <p:cNvGraphicFramePr>
            <a:graphicFrameLocks noGrp="1"/>
          </p:cNvGraphicFramePr>
          <p:nvPr>
            <p:ph idx="1"/>
            <p:extLst>
              <p:ext uri="{D42A27DB-BD31-4B8C-83A1-F6EECF244321}">
                <p14:modId xmlns:p14="http://schemas.microsoft.com/office/powerpoint/2010/main" val="1885394007"/>
              </p:ext>
            </p:extLst>
          </p:nvPr>
        </p:nvGraphicFramePr>
        <p:xfrm>
          <a:off x="838200" y="1825625"/>
          <a:ext cx="10515600" cy="4028440"/>
        </p:xfrm>
        <a:graphic>
          <a:graphicData uri="http://schemas.openxmlformats.org/drawingml/2006/table">
            <a:tbl>
              <a:tblPr firstRow="1" bandRow="1">
                <a:tableStyleId>{5C22544A-7EE6-4342-B048-85BDC9FD1C3A}</a:tableStyleId>
              </a:tblPr>
              <a:tblGrid>
                <a:gridCol w="6558643">
                  <a:extLst>
                    <a:ext uri="{9D8B030D-6E8A-4147-A177-3AD203B41FA5}">
                      <a16:colId xmlns:a16="http://schemas.microsoft.com/office/drawing/2014/main" val="3216654542"/>
                    </a:ext>
                  </a:extLst>
                </a:gridCol>
                <a:gridCol w="3956957">
                  <a:extLst>
                    <a:ext uri="{9D8B030D-6E8A-4147-A177-3AD203B41FA5}">
                      <a16:colId xmlns:a16="http://schemas.microsoft.com/office/drawing/2014/main" val="1631538612"/>
                    </a:ext>
                  </a:extLst>
                </a:gridCol>
              </a:tblGrid>
              <a:tr h="370840">
                <a:tc>
                  <a:txBody>
                    <a:bodyPr/>
                    <a:lstStyle/>
                    <a:p>
                      <a:r>
                        <a:rPr lang="en-US" dirty="0"/>
                        <a:t>Function</a:t>
                      </a:r>
                    </a:p>
                  </a:txBody>
                  <a:tcPr/>
                </a:tc>
                <a:tc>
                  <a:txBody>
                    <a:bodyPr/>
                    <a:lstStyle/>
                    <a:p>
                      <a:r>
                        <a:rPr lang="en-US" dirty="0"/>
                        <a:t>Description</a:t>
                      </a:r>
                    </a:p>
                  </a:txBody>
                  <a:tcPr/>
                </a:tc>
                <a:extLst>
                  <a:ext uri="{0D108BD9-81ED-4DB2-BD59-A6C34878D82A}">
                    <a16:rowId xmlns:a16="http://schemas.microsoft.com/office/drawing/2014/main" val="712978445"/>
                  </a:ext>
                </a:extLst>
              </a:tr>
              <a:tr h="370840">
                <a:tc>
                  <a:txBody>
                    <a:bodyPr/>
                    <a:lstStyle/>
                    <a:p>
                      <a:r>
                        <a:rPr lang="en-US" sz="2400" b="1" dirty="0" err="1">
                          <a:latin typeface="Courier" pitchFamily="2" charset="0"/>
                        </a:rPr>
                        <a:t>ffwd_init</a:t>
                      </a:r>
                      <a:r>
                        <a:rPr lang="en-US" sz="2400" b="1" dirty="0">
                          <a:latin typeface="Courier" pitchFamily="2" charset="0"/>
                        </a:rPr>
                        <a:t>()</a:t>
                      </a:r>
                    </a:p>
                  </a:txBody>
                  <a:tcPr/>
                </a:tc>
                <a:tc>
                  <a:txBody>
                    <a:bodyPr/>
                    <a:lstStyle/>
                    <a:p>
                      <a:r>
                        <a:rPr lang="en-US" dirty="0"/>
                        <a:t>Allocate request / response lines</a:t>
                      </a:r>
                    </a:p>
                  </a:txBody>
                  <a:tcPr/>
                </a:tc>
                <a:extLst>
                  <a:ext uri="{0D108BD9-81ED-4DB2-BD59-A6C34878D82A}">
                    <a16:rowId xmlns:a16="http://schemas.microsoft.com/office/drawing/2014/main" val="2133379432"/>
                  </a:ext>
                </a:extLst>
              </a:tr>
              <a:tr h="370840">
                <a:tc>
                  <a:txBody>
                    <a:bodyPr/>
                    <a:lstStyle/>
                    <a:p>
                      <a:r>
                        <a:rPr lang="en-US" sz="2400" b="1" dirty="0" err="1">
                          <a:latin typeface="Courier" pitchFamily="2" charset="0"/>
                        </a:rPr>
                        <a:t>launch_servers</a:t>
                      </a:r>
                      <a:r>
                        <a:rPr lang="en-US" sz="2400" b="1" dirty="0">
                          <a:latin typeface="Courier" pitchFamily="2" charset="0"/>
                        </a:rPr>
                        <a:t>(</a:t>
                      </a:r>
                      <a:r>
                        <a:rPr lang="en-US" sz="2400" b="1" dirty="0" err="1">
                          <a:latin typeface="Courier" pitchFamily="2" charset="0"/>
                        </a:rPr>
                        <a:t>num_servers</a:t>
                      </a:r>
                      <a:r>
                        <a:rPr lang="en-US" sz="2400" b="1" dirty="0">
                          <a:latin typeface="Courier" pitchFamily="2" charset="0"/>
                        </a:rPr>
                        <a:t>)</a:t>
                      </a:r>
                    </a:p>
                  </a:txBody>
                  <a:tcPr/>
                </a:tc>
                <a:tc>
                  <a:txBody>
                    <a:bodyPr/>
                    <a:lstStyle/>
                    <a:p>
                      <a:r>
                        <a:rPr lang="en-US" dirty="0"/>
                        <a:t>Launch OS threads for the requested number of servers</a:t>
                      </a:r>
                    </a:p>
                  </a:txBody>
                  <a:tcPr/>
                </a:tc>
                <a:extLst>
                  <a:ext uri="{0D108BD9-81ED-4DB2-BD59-A6C34878D82A}">
                    <a16:rowId xmlns:a16="http://schemas.microsoft.com/office/drawing/2014/main" val="137578942"/>
                  </a:ext>
                </a:extLst>
              </a:tr>
              <a:tr h="370840">
                <a:tc>
                  <a:txBody>
                    <a:bodyPr/>
                    <a:lstStyle/>
                    <a:p>
                      <a:r>
                        <a:rPr lang="en-US" sz="2400" b="1" dirty="0" err="1">
                          <a:latin typeface="Courier" pitchFamily="2" charset="0"/>
                        </a:rPr>
                        <a:t>thread_create</a:t>
                      </a:r>
                      <a:r>
                        <a:rPr lang="en-US" sz="2400" b="1" dirty="0">
                          <a:latin typeface="Courier" pitchFamily="2" charset="0"/>
                        </a:rPr>
                        <a:t>(</a:t>
                      </a:r>
                      <a:r>
                        <a:rPr lang="en-US" sz="2400" b="1" dirty="0" err="1">
                          <a:latin typeface="Courier" pitchFamily="2" charset="0"/>
                        </a:rPr>
                        <a:t>client_fun</a:t>
                      </a:r>
                      <a:r>
                        <a:rPr lang="en-US" sz="2400" b="1" dirty="0">
                          <a:latin typeface="Courier" pitchFamily="2" charset="0"/>
                        </a:rPr>
                        <a:t>, param)</a:t>
                      </a:r>
                    </a:p>
                  </a:txBody>
                  <a:tcPr/>
                </a:tc>
                <a:tc>
                  <a:txBody>
                    <a:bodyPr/>
                    <a:lstStyle/>
                    <a:p>
                      <a:r>
                        <a:rPr lang="en-US" dirty="0"/>
                        <a:t>Launch OS threads running the client function specified</a:t>
                      </a:r>
                    </a:p>
                  </a:txBody>
                  <a:tcPr/>
                </a:tc>
                <a:extLst>
                  <a:ext uri="{0D108BD9-81ED-4DB2-BD59-A6C34878D82A}">
                    <a16:rowId xmlns:a16="http://schemas.microsoft.com/office/drawing/2014/main" val="412272993"/>
                  </a:ext>
                </a:extLst>
              </a:tr>
              <a:tr h="370840">
                <a:tc>
                  <a:txBody>
                    <a:bodyPr/>
                    <a:lstStyle/>
                    <a:p>
                      <a:r>
                        <a:rPr lang="en-US" sz="2400" b="1" dirty="0" err="1">
                          <a:latin typeface="Courier" pitchFamily="2" charset="0"/>
                        </a:rPr>
                        <a:t>exec_async</a:t>
                      </a:r>
                      <a:r>
                        <a:rPr lang="en-US" sz="2400" b="1" dirty="0">
                          <a:latin typeface="Courier" pitchFamily="2" charset="0"/>
                        </a:rPr>
                        <a:t>(server, </a:t>
                      </a:r>
                      <a:r>
                        <a:rPr lang="en-US" sz="2400" b="1" dirty="0" err="1">
                          <a:latin typeface="Courier" pitchFamily="2" charset="0"/>
                        </a:rPr>
                        <a:t>cb</a:t>
                      </a:r>
                      <a:r>
                        <a:rPr lang="en-US" sz="2400" b="1" dirty="0">
                          <a:latin typeface="Courier" pitchFamily="2" charset="0"/>
                        </a:rPr>
                        <a:t>, fun, param)</a:t>
                      </a:r>
                    </a:p>
                  </a:txBody>
                  <a:tcPr/>
                </a:tc>
                <a:tc>
                  <a:txBody>
                    <a:bodyPr/>
                    <a:lstStyle/>
                    <a:p>
                      <a:r>
                        <a:rPr lang="en-US" dirty="0"/>
                        <a:t>Delegate function fun to server, execute callback </a:t>
                      </a:r>
                      <a:r>
                        <a:rPr lang="en-US" dirty="0" err="1"/>
                        <a:t>cb</a:t>
                      </a:r>
                      <a:r>
                        <a:rPr lang="en-US" dirty="0"/>
                        <a:t> when response is detected</a:t>
                      </a:r>
                    </a:p>
                  </a:txBody>
                  <a:tcPr/>
                </a:tc>
                <a:extLst>
                  <a:ext uri="{0D108BD9-81ED-4DB2-BD59-A6C34878D82A}">
                    <a16:rowId xmlns:a16="http://schemas.microsoft.com/office/drawing/2014/main" val="2290931445"/>
                  </a:ext>
                </a:extLst>
              </a:tr>
              <a:tr h="370840">
                <a:tc>
                  <a:txBody>
                    <a:bodyPr/>
                    <a:lstStyle/>
                    <a:p>
                      <a:r>
                        <a:rPr lang="en-US" sz="2400" b="1" dirty="0" err="1">
                          <a:latin typeface="Courier" pitchFamily="2" charset="0"/>
                        </a:rPr>
                        <a:t>async_barrier</a:t>
                      </a:r>
                      <a:r>
                        <a:rPr lang="en-US" sz="2400" b="1" dirty="0">
                          <a:latin typeface="Courier" pitchFamily="2" charset="0"/>
                        </a:rPr>
                        <a:t>()</a:t>
                      </a:r>
                    </a:p>
                  </a:txBody>
                  <a:tcPr/>
                </a:tc>
                <a:tc>
                  <a:txBody>
                    <a:bodyPr/>
                    <a:lstStyle/>
                    <a:p>
                      <a:r>
                        <a:rPr lang="en-US" dirty="0"/>
                        <a:t>Clear all outstanding requests before returning. </a:t>
                      </a:r>
                    </a:p>
                  </a:txBody>
                  <a:tcPr/>
                </a:tc>
                <a:extLst>
                  <a:ext uri="{0D108BD9-81ED-4DB2-BD59-A6C34878D82A}">
                    <a16:rowId xmlns:a16="http://schemas.microsoft.com/office/drawing/2014/main" val="3316945934"/>
                  </a:ext>
                </a:extLst>
              </a:tr>
              <a:tr h="370840">
                <a:tc>
                  <a:txBody>
                    <a:bodyPr/>
                    <a:lstStyle/>
                    <a:p>
                      <a:r>
                        <a:rPr lang="en-US" sz="2400" b="1" dirty="0">
                          <a:latin typeface="Courier" pitchFamily="2" charset="0"/>
                        </a:rPr>
                        <a:t>shutdown()</a:t>
                      </a:r>
                    </a:p>
                  </a:txBody>
                  <a:tcPr/>
                </a:tc>
                <a:tc>
                  <a:txBody>
                    <a:bodyPr/>
                    <a:lstStyle/>
                    <a:p>
                      <a:r>
                        <a:rPr lang="en-US" dirty="0"/>
                        <a:t>Stop servers, free request / response lines</a:t>
                      </a:r>
                    </a:p>
                  </a:txBody>
                  <a:tcPr/>
                </a:tc>
                <a:extLst>
                  <a:ext uri="{0D108BD9-81ED-4DB2-BD59-A6C34878D82A}">
                    <a16:rowId xmlns:a16="http://schemas.microsoft.com/office/drawing/2014/main" val="1413374503"/>
                  </a:ext>
                </a:extLst>
              </a:tr>
            </a:tbl>
          </a:graphicData>
        </a:graphic>
      </p:graphicFrame>
    </p:spTree>
    <p:extLst>
      <p:ext uri="{BB962C8B-B14F-4D97-AF65-F5344CB8AC3E}">
        <p14:creationId xmlns:p14="http://schemas.microsoft.com/office/powerpoint/2010/main" val="1704804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A5A5-1CA4-574B-BD50-D67DF0E140C5}"/>
              </a:ext>
            </a:extLst>
          </p:cNvPr>
          <p:cNvSpPr>
            <a:spLocks noGrp="1"/>
          </p:cNvSpPr>
          <p:nvPr>
            <p:ph type="title"/>
          </p:nvPr>
        </p:nvSpPr>
        <p:spPr/>
        <p:txBody>
          <a:bodyPr/>
          <a:lstStyle/>
          <a:p>
            <a:r>
              <a:rPr lang="en-US" dirty="0"/>
              <a:t>Asynchronous Delegation – Comparison to </a:t>
            </a:r>
            <a:r>
              <a:rPr lang="en-US" dirty="0" err="1"/>
              <a:t>Gepard</a:t>
            </a:r>
            <a:endParaRPr lang="en-US" dirty="0"/>
          </a:p>
        </p:txBody>
      </p:sp>
      <p:pic>
        <p:nvPicPr>
          <p:cNvPr id="7" name="Picture 6">
            <a:extLst>
              <a:ext uri="{FF2B5EF4-FFF2-40B4-BE49-F238E27FC236}">
                <a16:creationId xmlns:a16="http://schemas.microsoft.com/office/drawing/2014/main" id="{707A1D1A-84D0-1E4D-8F3A-5590D315FBFD}"/>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0" y="3026108"/>
            <a:ext cx="4548188" cy="3411141"/>
          </a:xfrm>
          <a:prstGeom prst="rect">
            <a:avLst/>
          </a:prstGeom>
        </p:spPr>
      </p:pic>
      <p:sp>
        <p:nvSpPr>
          <p:cNvPr id="8" name="Rectangle 7">
            <a:extLst>
              <a:ext uri="{FF2B5EF4-FFF2-40B4-BE49-F238E27FC236}">
                <a16:creationId xmlns:a16="http://schemas.microsoft.com/office/drawing/2014/main" id="{B90C7009-49B9-6645-BA0D-0FE505358AA5}"/>
              </a:ext>
            </a:extLst>
          </p:cNvPr>
          <p:cNvSpPr/>
          <p:nvPr/>
        </p:nvSpPr>
        <p:spPr>
          <a:xfrm>
            <a:off x="7707089" y="16004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0</a:t>
            </a:r>
          </a:p>
        </p:txBody>
      </p:sp>
      <p:sp>
        <p:nvSpPr>
          <p:cNvPr id="9" name="Rectangle 8">
            <a:extLst>
              <a:ext uri="{FF2B5EF4-FFF2-40B4-BE49-F238E27FC236}">
                <a16:creationId xmlns:a16="http://schemas.microsoft.com/office/drawing/2014/main" id="{D4A96847-2BFE-BC43-B34B-B7D5911E4AA6}"/>
              </a:ext>
            </a:extLst>
          </p:cNvPr>
          <p:cNvSpPr/>
          <p:nvPr/>
        </p:nvSpPr>
        <p:spPr>
          <a:xfrm>
            <a:off x="7707089" y="20412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0" name="Rectangle 9">
            <a:extLst>
              <a:ext uri="{FF2B5EF4-FFF2-40B4-BE49-F238E27FC236}">
                <a16:creationId xmlns:a16="http://schemas.microsoft.com/office/drawing/2014/main" id="{E1E6AB60-F124-3A41-9649-31C6A0E56A5B}"/>
              </a:ext>
            </a:extLst>
          </p:cNvPr>
          <p:cNvSpPr/>
          <p:nvPr/>
        </p:nvSpPr>
        <p:spPr>
          <a:xfrm>
            <a:off x="7682594"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0</a:t>
            </a:r>
          </a:p>
        </p:txBody>
      </p:sp>
      <p:sp>
        <p:nvSpPr>
          <p:cNvPr id="11" name="Rectangle 10">
            <a:extLst>
              <a:ext uri="{FF2B5EF4-FFF2-40B4-BE49-F238E27FC236}">
                <a16:creationId xmlns:a16="http://schemas.microsoft.com/office/drawing/2014/main" id="{BEC3EF25-05DB-7449-87E2-4BA538B7F28E}"/>
              </a:ext>
            </a:extLst>
          </p:cNvPr>
          <p:cNvSpPr/>
          <p:nvPr/>
        </p:nvSpPr>
        <p:spPr>
          <a:xfrm>
            <a:off x="7682594"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2" name="Rectangle 11">
            <a:extLst>
              <a:ext uri="{FF2B5EF4-FFF2-40B4-BE49-F238E27FC236}">
                <a16:creationId xmlns:a16="http://schemas.microsoft.com/office/drawing/2014/main" id="{42B7AE40-3376-A940-93B8-D537FF7D0F5E}"/>
              </a:ext>
            </a:extLst>
          </p:cNvPr>
          <p:cNvSpPr/>
          <p:nvPr/>
        </p:nvSpPr>
        <p:spPr>
          <a:xfrm>
            <a:off x="7707089" y="248036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3" name="Rectangle 12">
            <a:extLst>
              <a:ext uri="{FF2B5EF4-FFF2-40B4-BE49-F238E27FC236}">
                <a16:creationId xmlns:a16="http://schemas.microsoft.com/office/drawing/2014/main" id="{3CB16A52-A7AE-2843-8017-850FCBF9CCBE}"/>
              </a:ext>
            </a:extLst>
          </p:cNvPr>
          <p:cNvSpPr/>
          <p:nvPr/>
        </p:nvSpPr>
        <p:spPr>
          <a:xfrm>
            <a:off x="7682594" y="48167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4" name="Rectangle 13">
            <a:extLst>
              <a:ext uri="{FF2B5EF4-FFF2-40B4-BE49-F238E27FC236}">
                <a16:creationId xmlns:a16="http://schemas.microsoft.com/office/drawing/2014/main" id="{FC350EF4-4233-1A4B-BCBB-27C2E31CDB02}"/>
              </a:ext>
            </a:extLst>
          </p:cNvPr>
          <p:cNvSpPr/>
          <p:nvPr/>
        </p:nvSpPr>
        <p:spPr>
          <a:xfrm>
            <a:off x="4659089" y="115952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Queue 0</a:t>
            </a:r>
          </a:p>
        </p:txBody>
      </p:sp>
      <p:sp>
        <p:nvSpPr>
          <p:cNvPr id="15" name="Rectangle 14">
            <a:extLst>
              <a:ext uri="{FF2B5EF4-FFF2-40B4-BE49-F238E27FC236}">
                <a16:creationId xmlns:a16="http://schemas.microsoft.com/office/drawing/2014/main" id="{0E28453C-CAFB-8C41-99BF-27191CD8AB2D}"/>
              </a:ext>
            </a:extLst>
          </p:cNvPr>
          <p:cNvSpPr/>
          <p:nvPr/>
        </p:nvSpPr>
        <p:spPr>
          <a:xfrm>
            <a:off x="4659089" y="16004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7" name="Rectangle 16">
            <a:extLst>
              <a:ext uri="{FF2B5EF4-FFF2-40B4-BE49-F238E27FC236}">
                <a16:creationId xmlns:a16="http://schemas.microsoft.com/office/drawing/2014/main" id="{533F43E7-1577-0E47-A096-9184A1B94120}"/>
              </a:ext>
            </a:extLst>
          </p:cNvPr>
          <p:cNvSpPr/>
          <p:nvPr/>
        </p:nvSpPr>
        <p:spPr>
          <a:xfrm>
            <a:off x="4659089" y="203842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8" name="Rectangle 17">
            <a:extLst>
              <a:ext uri="{FF2B5EF4-FFF2-40B4-BE49-F238E27FC236}">
                <a16:creationId xmlns:a16="http://schemas.microsoft.com/office/drawing/2014/main" id="{DD4B16C9-9EA5-C647-B911-156AD5E5768E}"/>
              </a:ext>
            </a:extLst>
          </p:cNvPr>
          <p:cNvSpPr/>
          <p:nvPr/>
        </p:nvSpPr>
        <p:spPr>
          <a:xfrm>
            <a:off x="4659089" y="24793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Queue 32</a:t>
            </a:r>
          </a:p>
        </p:txBody>
      </p:sp>
    </p:spTree>
    <p:extLst>
      <p:ext uri="{BB962C8B-B14F-4D97-AF65-F5344CB8AC3E}">
        <p14:creationId xmlns:p14="http://schemas.microsoft.com/office/powerpoint/2010/main" val="4097815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A5A5-1CA4-574B-BD50-D67DF0E140C5}"/>
              </a:ext>
            </a:extLst>
          </p:cNvPr>
          <p:cNvSpPr>
            <a:spLocks noGrp="1"/>
          </p:cNvSpPr>
          <p:nvPr>
            <p:ph type="title"/>
          </p:nvPr>
        </p:nvSpPr>
        <p:spPr/>
        <p:txBody>
          <a:bodyPr/>
          <a:lstStyle/>
          <a:p>
            <a:r>
              <a:rPr lang="en-US" dirty="0"/>
              <a:t>Asynchronous Delegation – Comparison to </a:t>
            </a:r>
            <a:r>
              <a:rPr lang="en-US" dirty="0" err="1"/>
              <a:t>Gepard</a:t>
            </a:r>
            <a:endParaRPr lang="en-US" dirty="0"/>
          </a:p>
        </p:txBody>
      </p:sp>
      <p:pic>
        <p:nvPicPr>
          <p:cNvPr id="7" name="Picture 6">
            <a:extLst>
              <a:ext uri="{FF2B5EF4-FFF2-40B4-BE49-F238E27FC236}">
                <a16:creationId xmlns:a16="http://schemas.microsoft.com/office/drawing/2014/main" id="{707A1D1A-84D0-1E4D-8F3A-5590D315FBFD}"/>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0" y="3026108"/>
            <a:ext cx="4548188" cy="3411141"/>
          </a:xfrm>
          <a:prstGeom prst="rect">
            <a:avLst/>
          </a:prstGeom>
        </p:spPr>
      </p:pic>
      <p:sp>
        <p:nvSpPr>
          <p:cNvPr id="8" name="Rectangle 7">
            <a:extLst>
              <a:ext uri="{FF2B5EF4-FFF2-40B4-BE49-F238E27FC236}">
                <a16:creationId xmlns:a16="http://schemas.microsoft.com/office/drawing/2014/main" id="{B90C7009-49B9-6645-BA0D-0FE505358AA5}"/>
              </a:ext>
            </a:extLst>
          </p:cNvPr>
          <p:cNvSpPr/>
          <p:nvPr/>
        </p:nvSpPr>
        <p:spPr>
          <a:xfrm>
            <a:off x="7707089" y="16004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9" name="Rectangle 8">
            <a:extLst>
              <a:ext uri="{FF2B5EF4-FFF2-40B4-BE49-F238E27FC236}">
                <a16:creationId xmlns:a16="http://schemas.microsoft.com/office/drawing/2014/main" id="{D4A96847-2BFE-BC43-B34B-B7D5911E4AA6}"/>
              </a:ext>
            </a:extLst>
          </p:cNvPr>
          <p:cNvSpPr/>
          <p:nvPr/>
        </p:nvSpPr>
        <p:spPr>
          <a:xfrm>
            <a:off x="7707089" y="2041273"/>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0" name="Rectangle 9">
            <a:extLst>
              <a:ext uri="{FF2B5EF4-FFF2-40B4-BE49-F238E27FC236}">
                <a16:creationId xmlns:a16="http://schemas.microsoft.com/office/drawing/2014/main" id="{E1E6AB60-F124-3A41-9649-31C6A0E56A5B}"/>
              </a:ext>
            </a:extLst>
          </p:cNvPr>
          <p:cNvSpPr/>
          <p:nvPr/>
        </p:nvSpPr>
        <p:spPr>
          <a:xfrm>
            <a:off x="7682594"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0</a:t>
            </a:r>
          </a:p>
        </p:txBody>
      </p:sp>
      <p:sp>
        <p:nvSpPr>
          <p:cNvPr id="11" name="Rectangle 10">
            <a:extLst>
              <a:ext uri="{FF2B5EF4-FFF2-40B4-BE49-F238E27FC236}">
                <a16:creationId xmlns:a16="http://schemas.microsoft.com/office/drawing/2014/main" id="{BEC3EF25-05DB-7449-87E2-4BA538B7F28E}"/>
              </a:ext>
            </a:extLst>
          </p:cNvPr>
          <p:cNvSpPr/>
          <p:nvPr/>
        </p:nvSpPr>
        <p:spPr>
          <a:xfrm>
            <a:off x="7682594"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2" name="Rectangle 11">
            <a:extLst>
              <a:ext uri="{FF2B5EF4-FFF2-40B4-BE49-F238E27FC236}">
                <a16:creationId xmlns:a16="http://schemas.microsoft.com/office/drawing/2014/main" id="{42B7AE40-3376-A940-93B8-D537FF7D0F5E}"/>
              </a:ext>
            </a:extLst>
          </p:cNvPr>
          <p:cNvSpPr/>
          <p:nvPr/>
        </p:nvSpPr>
        <p:spPr>
          <a:xfrm>
            <a:off x="7707089" y="248036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3" name="Rectangle 12">
            <a:extLst>
              <a:ext uri="{FF2B5EF4-FFF2-40B4-BE49-F238E27FC236}">
                <a16:creationId xmlns:a16="http://schemas.microsoft.com/office/drawing/2014/main" id="{3CB16A52-A7AE-2843-8017-850FCBF9CCBE}"/>
              </a:ext>
            </a:extLst>
          </p:cNvPr>
          <p:cNvSpPr/>
          <p:nvPr/>
        </p:nvSpPr>
        <p:spPr>
          <a:xfrm>
            <a:off x="7682594" y="48167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4" name="Rectangle 13">
            <a:extLst>
              <a:ext uri="{FF2B5EF4-FFF2-40B4-BE49-F238E27FC236}">
                <a16:creationId xmlns:a16="http://schemas.microsoft.com/office/drawing/2014/main" id="{FC350EF4-4233-1A4B-BCBB-27C2E31CDB02}"/>
              </a:ext>
            </a:extLst>
          </p:cNvPr>
          <p:cNvSpPr/>
          <p:nvPr/>
        </p:nvSpPr>
        <p:spPr>
          <a:xfrm>
            <a:off x="4659089" y="11595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Queue 0</a:t>
            </a:r>
          </a:p>
        </p:txBody>
      </p:sp>
      <p:sp>
        <p:nvSpPr>
          <p:cNvPr id="15" name="Rectangle 14">
            <a:extLst>
              <a:ext uri="{FF2B5EF4-FFF2-40B4-BE49-F238E27FC236}">
                <a16:creationId xmlns:a16="http://schemas.microsoft.com/office/drawing/2014/main" id="{0E28453C-CAFB-8C41-99BF-27191CD8AB2D}"/>
              </a:ext>
            </a:extLst>
          </p:cNvPr>
          <p:cNvSpPr/>
          <p:nvPr/>
        </p:nvSpPr>
        <p:spPr>
          <a:xfrm>
            <a:off x="4659089" y="16004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7" name="Rectangle 16">
            <a:extLst>
              <a:ext uri="{FF2B5EF4-FFF2-40B4-BE49-F238E27FC236}">
                <a16:creationId xmlns:a16="http://schemas.microsoft.com/office/drawing/2014/main" id="{533F43E7-1577-0E47-A096-9184A1B94120}"/>
              </a:ext>
            </a:extLst>
          </p:cNvPr>
          <p:cNvSpPr/>
          <p:nvPr/>
        </p:nvSpPr>
        <p:spPr>
          <a:xfrm>
            <a:off x="4659089" y="203842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8" name="Rectangle 17">
            <a:extLst>
              <a:ext uri="{FF2B5EF4-FFF2-40B4-BE49-F238E27FC236}">
                <a16:creationId xmlns:a16="http://schemas.microsoft.com/office/drawing/2014/main" id="{DD4B16C9-9EA5-C647-B911-156AD5E5768E}"/>
              </a:ext>
            </a:extLst>
          </p:cNvPr>
          <p:cNvSpPr/>
          <p:nvPr/>
        </p:nvSpPr>
        <p:spPr>
          <a:xfrm>
            <a:off x="4659089" y="24793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Queue 32</a:t>
            </a:r>
          </a:p>
        </p:txBody>
      </p:sp>
      <p:cxnSp>
        <p:nvCxnSpPr>
          <p:cNvPr id="16" name="Straight Arrow Connector 15">
            <a:extLst>
              <a:ext uri="{FF2B5EF4-FFF2-40B4-BE49-F238E27FC236}">
                <a16:creationId xmlns:a16="http://schemas.microsoft.com/office/drawing/2014/main" id="{2D16626A-09A4-3A49-8A56-2D4D42D6922E}"/>
              </a:ext>
            </a:extLst>
          </p:cNvPr>
          <p:cNvCxnSpPr>
            <a:cxnSpLocks/>
          </p:cNvCxnSpPr>
          <p:nvPr/>
        </p:nvCxnSpPr>
        <p:spPr>
          <a:xfrm flipV="1">
            <a:off x="2710543" y="1468398"/>
            <a:ext cx="1774369" cy="2646403"/>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1429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A5A5-1CA4-574B-BD50-D67DF0E140C5}"/>
              </a:ext>
            </a:extLst>
          </p:cNvPr>
          <p:cNvSpPr>
            <a:spLocks noGrp="1"/>
          </p:cNvSpPr>
          <p:nvPr>
            <p:ph type="title"/>
          </p:nvPr>
        </p:nvSpPr>
        <p:spPr/>
        <p:txBody>
          <a:bodyPr/>
          <a:lstStyle/>
          <a:p>
            <a:r>
              <a:rPr lang="en-US" dirty="0"/>
              <a:t>Asynchronous Delegation – Comparison to </a:t>
            </a:r>
            <a:r>
              <a:rPr lang="en-US" dirty="0" err="1"/>
              <a:t>Gepard</a:t>
            </a:r>
            <a:endParaRPr lang="en-US" dirty="0"/>
          </a:p>
        </p:txBody>
      </p:sp>
      <p:pic>
        <p:nvPicPr>
          <p:cNvPr id="7" name="Picture 6">
            <a:extLst>
              <a:ext uri="{FF2B5EF4-FFF2-40B4-BE49-F238E27FC236}">
                <a16:creationId xmlns:a16="http://schemas.microsoft.com/office/drawing/2014/main" id="{707A1D1A-84D0-1E4D-8F3A-5590D315FBFD}"/>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0" y="3026108"/>
            <a:ext cx="4548188" cy="3411141"/>
          </a:xfrm>
          <a:prstGeom prst="rect">
            <a:avLst/>
          </a:prstGeom>
        </p:spPr>
      </p:pic>
      <p:sp>
        <p:nvSpPr>
          <p:cNvPr id="8" name="Rectangle 7">
            <a:extLst>
              <a:ext uri="{FF2B5EF4-FFF2-40B4-BE49-F238E27FC236}">
                <a16:creationId xmlns:a16="http://schemas.microsoft.com/office/drawing/2014/main" id="{B90C7009-49B9-6645-BA0D-0FE505358AA5}"/>
              </a:ext>
            </a:extLst>
          </p:cNvPr>
          <p:cNvSpPr/>
          <p:nvPr/>
        </p:nvSpPr>
        <p:spPr>
          <a:xfrm>
            <a:off x="7707089" y="16004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9" name="Rectangle 8">
            <a:extLst>
              <a:ext uri="{FF2B5EF4-FFF2-40B4-BE49-F238E27FC236}">
                <a16:creationId xmlns:a16="http://schemas.microsoft.com/office/drawing/2014/main" id="{D4A96847-2BFE-BC43-B34B-B7D5911E4AA6}"/>
              </a:ext>
            </a:extLst>
          </p:cNvPr>
          <p:cNvSpPr/>
          <p:nvPr/>
        </p:nvSpPr>
        <p:spPr>
          <a:xfrm>
            <a:off x="7707089" y="2041273"/>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0" name="Rectangle 9">
            <a:extLst>
              <a:ext uri="{FF2B5EF4-FFF2-40B4-BE49-F238E27FC236}">
                <a16:creationId xmlns:a16="http://schemas.microsoft.com/office/drawing/2014/main" id="{E1E6AB60-F124-3A41-9649-31C6A0E56A5B}"/>
              </a:ext>
            </a:extLst>
          </p:cNvPr>
          <p:cNvSpPr/>
          <p:nvPr/>
        </p:nvSpPr>
        <p:spPr>
          <a:xfrm>
            <a:off x="7682594" y="3934984"/>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1" name="Rectangle 10">
            <a:extLst>
              <a:ext uri="{FF2B5EF4-FFF2-40B4-BE49-F238E27FC236}">
                <a16:creationId xmlns:a16="http://schemas.microsoft.com/office/drawing/2014/main" id="{BEC3EF25-05DB-7449-87E2-4BA538B7F28E}"/>
              </a:ext>
            </a:extLst>
          </p:cNvPr>
          <p:cNvSpPr/>
          <p:nvPr/>
        </p:nvSpPr>
        <p:spPr>
          <a:xfrm>
            <a:off x="7682594"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2" name="Rectangle 11">
            <a:extLst>
              <a:ext uri="{FF2B5EF4-FFF2-40B4-BE49-F238E27FC236}">
                <a16:creationId xmlns:a16="http://schemas.microsoft.com/office/drawing/2014/main" id="{42B7AE40-3376-A940-93B8-D537FF7D0F5E}"/>
              </a:ext>
            </a:extLst>
          </p:cNvPr>
          <p:cNvSpPr/>
          <p:nvPr/>
        </p:nvSpPr>
        <p:spPr>
          <a:xfrm>
            <a:off x="7707089" y="248036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3" name="Rectangle 12">
            <a:extLst>
              <a:ext uri="{FF2B5EF4-FFF2-40B4-BE49-F238E27FC236}">
                <a16:creationId xmlns:a16="http://schemas.microsoft.com/office/drawing/2014/main" id="{3CB16A52-A7AE-2843-8017-850FCBF9CCBE}"/>
              </a:ext>
            </a:extLst>
          </p:cNvPr>
          <p:cNvSpPr/>
          <p:nvPr/>
        </p:nvSpPr>
        <p:spPr>
          <a:xfrm>
            <a:off x="7682594" y="48167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4" name="Rectangle 13">
            <a:extLst>
              <a:ext uri="{FF2B5EF4-FFF2-40B4-BE49-F238E27FC236}">
                <a16:creationId xmlns:a16="http://schemas.microsoft.com/office/drawing/2014/main" id="{FC350EF4-4233-1A4B-BCBB-27C2E31CDB02}"/>
              </a:ext>
            </a:extLst>
          </p:cNvPr>
          <p:cNvSpPr/>
          <p:nvPr/>
        </p:nvSpPr>
        <p:spPr>
          <a:xfrm>
            <a:off x="4659089" y="11595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5" name="Rectangle 14">
            <a:extLst>
              <a:ext uri="{FF2B5EF4-FFF2-40B4-BE49-F238E27FC236}">
                <a16:creationId xmlns:a16="http://schemas.microsoft.com/office/drawing/2014/main" id="{0E28453C-CAFB-8C41-99BF-27191CD8AB2D}"/>
              </a:ext>
            </a:extLst>
          </p:cNvPr>
          <p:cNvSpPr/>
          <p:nvPr/>
        </p:nvSpPr>
        <p:spPr>
          <a:xfrm>
            <a:off x="4659089" y="16004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7" name="Rectangle 16">
            <a:extLst>
              <a:ext uri="{FF2B5EF4-FFF2-40B4-BE49-F238E27FC236}">
                <a16:creationId xmlns:a16="http://schemas.microsoft.com/office/drawing/2014/main" id="{533F43E7-1577-0E47-A096-9184A1B94120}"/>
              </a:ext>
            </a:extLst>
          </p:cNvPr>
          <p:cNvSpPr/>
          <p:nvPr/>
        </p:nvSpPr>
        <p:spPr>
          <a:xfrm>
            <a:off x="4659089" y="203842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8" name="Rectangle 17">
            <a:extLst>
              <a:ext uri="{FF2B5EF4-FFF2-40B4-BE49-F238E27FC236}">
                <a16:creationId xmlns:a16="http://schemas.microsoft.com/office/drawing/2014/main" id="{DD4B16C9-9EA5-C647-B911-156AD5E5768E}"/>
              </a:ext>
            </a:extLst>
          </p:cNvPr>
          <p:cNvSpPr/>
          <p:nvPr/>
        </p:nvSpPr>
        <p:spPr>
          <a:xfrm>
            <a:off x="4659089" y="24793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Queue 32</a:t>
            </a:r>
          </a:p>
        </p:txBody>
      </p:sp>
      <p:cxnSp>
        <p:nvCxnSpPr>
          <p:cNvPr id="16" name="Straight Arrow Connector 15">
            <a:extLst>
              <a:ext uri="{FF2B5EF4-FFF2-40B4-BE49-F238E27FC236}">
                <a16:creationId xmlns:a16="http://schemas.microsoft.com/office/drawing/2014/main" id="{2D16626A-09A4-3A49-8A56-2D4D42D6922E}"/>
              </a:ext>
            </a:extLst>
          </p:cNvPr>
          <p:cNvCxnSpPr>
            <a:cxnSpLocks/>
          </p:cNvCxnSpPr>
          <p:nvPr/>
        </p:nvCxnSpPr>
        <p:spPr>
          <a:xfrm flipV="1">
            <a:off x="2710543" y="1894114"/>
            <a:ext cx="1774369" cy="2220688"/>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9083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D16E6-95BA-7642-B03A-F60576419300}"/>
              </a:ext>
            </a:extLst>
          </p:cNvPr>
          <p:cNvSpPr>
            <a:spLocks noGrp="1"/>
          </p:cNvSpPr>
          <p:nvPr>
            <p:ph type="title"/>
          </p:nvPr>
        </p:nvSpPr>
        <p:spPr/>
        <p:txBody>
          <a:bodyPr/>
          <a:lstStyle/>
          <a:p>
            <a:r>
              <a:rPr lang="en-US" dirty="0"/>
              <a:t>Accomplishments</a:t>
            </a:r>
            <a:br>
              <a:rPr lang="en-US" dirty="0"/>
            </a:br>
            <a:r>
              <a:rPr lang="en-US" sz="2400" dirty="0"/>
              <a:t>(On our benchmark)</a:t>
            </a:r>
            <a:endParaRPr lang="en-US" dirty="0"/>
          </a:p>
        </p:txBody>
      </p:sp>
      <p:sp>
        <p:nvSpPr>
          <p:cNvPr id="3" name="Content Placeholder 2">
            <a:extLst>
              <a:ext uri="{FF2B5EF4-FFF2-40B4-BE49-F238E27FC236}">
                <a16:creationId xmlns:a16="http://schemas.microsoft.com/office/drawing/2014/main" id="{E6D14F7E-47BE-F448-A7E4-9B45D42916D2}"/>
              </a:ext>
            </a:extLst>
          </p:cNvPr>
          <p:cNvSpPr>
            <a:spLocks noGrp="1"/>
          </p:cNvSpPr>
          <p:nvPr>
            <p:ph idx="1"/>
          </p:nvPr>
        </p:nvSpPr>
        <p:spPr/>
        <p:txBody>
          <a:bodyPr>
            <a:normAutofit lnSpcReduction="10000"/>
          </a:bodyPr>
          <a:lstStyle/>
          <a:p>
            <a:r>
              <a:rPr lang="en-US" dirty="0"/>
              <a:t>Asynchronous Delegation approaches meet or exceed the throughput achieved by this lab in other delegation designs</a:t>
            </a:r>
            <a:r>
              <a:rPr lang="en-US" i="1" dirty="0"/>
              <a:t>. </a:t>
            </a:r>
          </a:p>
          <a:p>
            <a:pPr marL="0" indent="0">
              <a:buNone/>
            </a:pPr>
            <a:endParaRPr lang="en-US" i="1" dirty="0"/>
          </a:p>
          <a:p>
            <a:r>
              <a:rPr lang="en-US" dirty="0"/>
              <a:t>Dedicated Asynchronous Delegation exceeds the throughput of synchronized, shared memory approaches when delegated data structures are cache resident. </a:t>
            </a:r>
          </a:p>
          <a:p>
            <a:pPr marL="0" indent="0">
              <a:buNone/>
            </a:pPr>
            <a:endParaRPr lang="en-US" dirty="0"/>
          </a:p>
          <a:p>
            <a:r>
              <a:rPr lang="en-US" dirty="0"/>
              <a:t>Flat Dedicated Delegation performs comparably to synchronized, shared memory approaches when delegated data structures are in DRAM. </a:t>
            </a:r>
          </a:p>
          <a:p>
            <a:endParaRPr lang="en-US" dirty="0"/>
          </a:p>
        </p:txBody>
      </p:sp>
    </p:spTree>
    <p:extLst>
      <p:ext uri="{BB962C8B-B14F-4D97-AF65-F5344CB8AC3E}">
        <p14:creationId xmlns:p14="http://schemas.microsoft.com/office/powerpoint/2010/main" val="34600875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A5A5-1CA4-574B-BD50-D67DF0E140C5}"/>
              </a:ext>
            </a:extLst>
          </p:cNvPr>
          <p:cNvSpPr>
            <a:spLocks noGrp="1"/>
          </p:cNvSpPr>
          <p:nvPr>
            <p:ph type="title"/>
          </p:nvPr>
        </p:nvSpPr>
        <p:spPr/>
        <p:txBody>
          <a:bodyPr/>
          <a:lstStyle/>
          <a:p>
            <a:r>
              <a:rPr lang="en-US" dirty="0"/>
              <a:t>Asynchronous Delegation – Comparison to </a:t>
            </a:r>
            <a:r>
              <a:rPr lang="en-US" dirty="0" err="1"/>
              <a:t>Gepard</a:t>
            </a:r>
            <a:endParaRPr lang="en-US" dirty="0"/>
          </a:p>
        </p:txBody>
      </p:sp>
      <p:pic>
        <p:nvPicPr>
          <p:cNvPr id="7" name="Picture 6">
            <a:extLst>
              <a:ext uri="{FF2B5EF4-FFF2-40B4-BE49-F238E27FC236}">
                <a16:creationId xmlns:a16="http://schemas.microsoft.com/office/drawing/2014/main" id="{707A1D1A-84D0-1E4D-8F3A-5590D315FBFD}"/>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0" y="3026108"/>
            <a:ext cx="4548188" cy="3411141"/>
          </a:xfrm>
          <a:prstGeom prst="rect">
            <a:avLst/>
          </a:prstGeom>
        </p:spPr>
      </p:pic>
      <p:sp>
        <p:nvSpPr>
          <p:cNvPr id="8" name="Rectangle 7">
            <a:extLst>
              <a:ext uri="{FF2B5EF4-FFF2-40B4-BE49-F238E27FC236}">
                <a16:creationId xmlns:a16="http://schemas.microsoft.com/office/drawing/2014/main" id="{B90C7009-49B9-6645-BA0D-0FE505358AA5}"/>
              </a:ext>
            </a:extLst>
          </p:cNvPr>
          <p:cNvSpPr/>
          <p:nvPr/>
        </p:nvSpPr>
        <p:spPr>
          <a:xfrm>
            <a:off x="7707089" y="16004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9" name="Rectangle 8">
            <a:extLst>
              <a:ext uri="{FF2B5EF4-FFF2-40B4-BE49-F238E27FC236}">
                <a16:creationId xmlns:a16="http://schemas.microsoft.com/office/drawing/2014/main" id="{D4A96847-2BFE-BC43-B34B-B7D5911E4AA6}"/>
              </a:ext>
            </a:extLst>
          </p:cNvPr>
          <p:cNvSpPr/>
          <p:nvPr/>
        </p:nvSpPr>
        <p:spPr>
          <a:xfrm>
            <a:off x="7707089" y="2041273"/>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0" name="Rectangle 9">
            <a:extLst>
              <a:ext uri="{FF2B5EF4-FFF2-40B4-BE49-F238E27FC236}">
                <a16:creationId xmlns:a16="http://schemas.microsoft.com/office/drawing/2014/main" id="{E1E6AB60-F124-3A41-9649-31C6A0E56A5B}"/>
              </a:ext>
            </a:extLst>
          </p:cNvPr>
          <p:cNvSpPr/>
          <p:nvPr/>
        </p:nvSpPr>
        <p:spPr>
          <a:xfrm>
            <a:off x="7682594" y="3934984"/>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1" name="Rectangle 10">
            <a:extLst>
              <a:ext uri="{FF2B5EF4-FFF2-40B4-BE49-F238E27FC236}">
                <a16:creationId xmlns:a16="http://schemas.microsoft.com/office/drawing/2014/main" id="{BEC3EF25-05DB-7449-87E2-4BA538B7F28E}"/>
              </a:ext>
            </a:extLst>
          </p:cNvPr>
          <p:cNvSpPr/>
          <p:nvPr/>
        </p:nvSpPr>
        <p:spPr>
          <a:xfrm>
            <a:off x="7682594" y="4375856"/>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2" name="Rectangle 11">
            <a:extLst>
              <a:ext uri="{FF2B5EF4-FFF2-40B4-BE49-F238E27FC236}">
                <a16:creationId xmlns:a16="http://schemas.microsoft.com/office/drawing/2014/main" id="{42B7AE40-3376-A940-93B8-D537FF7D0F5E}"/>
              </a:ext>
            </a:extLst>
          </p:cNvPr>
          <p:cNvSpPr/>
          <p:nvPr/>
        </p:nvSpPr>
        <p:spPr>
          <a:xfrm>
            <a:off x="7707089" y="248036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3" name="Rectangle 12">
            <a:extLst>
              <a:ext uri="{FF2B5EF4-FFF2-40B4-BE49-F238E27FC236}">
                <a16:creationId xmlns:a16="http://schemas.microsoft.com/office/drawing/2014/main" id="{3CB16A52-A7AE-2843-8017-850FCBF9CCBE}"/>
              </a:ext>
            </a:extLst>
          </p:cNvPr>
          <p:cNvSpPr/>
          <p:nvPr/>
        </p:nvSpPr>
        <p:spPr>
          <a:xfrm>
            <a:off x="7682594" y="48167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4" name="Rectangle 13">
            <a:extLst>
              <a:ext uri="{FF2B5EF4-FFF2-40B4-BE49-F238E27FC236}">
                <a16:creationId xmlns:a16="http://schemas.microsoft.com/office/drawing/2014/main" id="{FC350EF4-4233-1A4B-BCBB-27C2E31CDB02}"/>
              </a:ext>
            </a:extLst>
          </p:cNvPr>
          <p:cNvSpPr/>
          <p:nvPr/>
        </p:nvSpPr>
        <p:spPr>
          <a:xfrm>
            <a:off x="4659089" y="11595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5" name="Rectangle 14">
            <a:extLst>
              <a:ext uri="{FF2B5EF4-FFF2-40B4-BE49-F238E27FC236}">
                <a16:creationId xmlns:a16="http://schemas.microsoft.com/office/drawing/2014/main" id="{0E28453C-CAFB-8C41-99BF-27191CD8AB2D}"/>
              </a:ext>
            </a:extLst>
          </p:cNvPr>
          <p:cNvSpPr/>
          <p:nvPr/>
        </p:nvSpPr>
        <p:spPr>
          <a:xfrm>
            <a:off x="4659089" y="16004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7" name="Rectangle 16">
            <a:extLst>
              <a:ext uri="{FF2B5EF4-FFF2-40B4-BE49-F238E27FC236}">
                <a16:creationId xmlns:a16="http://schemas.microsoft.com/office/drawing/2014/main" id="{533F43E7-1577-0E47-A096-9184A1B94120}"/>
              </a:ext>
            </a:extLst>
          </p:cNvPr>
          <p:cNvSpPr/>
          <p:nvPr/>
        </p:nvSpPr>
        <p:spPr>
          <a:xfrm>
            <a:off x="4659089" y="20384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D4B16C9-9EA5-C647-B911-156AD5E5768E}"/>
              </a:ext>
            </a:extLst>
          </p:cNvPr>
          <p:cNvSpPr/>
          <p:nvPr/>
        </p:nvSpPr>
        <p:spPr>
          <a:xfrm>
            <a:off x="4659089" y="24793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Queue 32</a:t>
            </a:r>
          </a:p>
        </p:txBody>
      </p:sp>
      <p:cxnSp>
        <p:nvCxnSpPr>
          <p:cNvPr id="16" name="Straight Arrow Connector 15">
            <a:extLst>
              <a:ext uri="{FF2B5EF4-FFF2-40B4-BE49-F238E27FC236}">
                <a16:creationId xmlns:a16="http://schemas.microsoft.com/office/drawing/2014/main" id="{2D16626A-09A4-3A49-8A56-2D4D42D6922E}"/>
              </a:ext>
            </a:extLst>
          </p:cNvPr>
          <p:cNvCxnSpPr>
            <a:cxnSpLocks/>
          </p:cNvCxnSpPr>
          <p:nvPr/>
        </p:nvCxnSpPr>
        <p:spPr>
          <a:xfrm flipV="1">
            <a:off x="2710543" y="2253343"/>
            <a:ext cx="1774369" cy="1861459"/>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785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A5A5-1CA4-574B-BD50-D67DF0E140C5}"/>
              </a:ext>
            </a:extLst>
          </p:cNvPr>
          <p:cNvSpPr>
            <a:spLocks noGrp="1"/>
          </p:cNvSpPr>
          <p:nvPr>
            <p:ph type="title"/>
          </p:nvPr>
        </p:nvSpPr>
        <p:spPr/>
        <p:txBody>
          <a:bodyPr/>
          <a:lstStyle/>
          <a:p>
            <a:r>
              <a:rPr lang="en-US" dirty="0"/>
              <a:t>Asynchronous Delegation – Comparison to </a:t>
            </a:r>
            <a:r>
              <a:rPr lang="en-US" dirty="0" err="1"/>
              <a:t>Gepard</a:t>
            </a:r>
            <a:endParaRPr lang="en-US" dirty="0"/>
          </a:p>
        </p:txBody>
      </p:sp>
      <p:pic>
        <p:nvPicPr>
          <p:cNvPr id="7" name="Picture 6">
            <a:extLst>
              <a:ext uri="{FF2B5EF4-FFF2-40B4-BE49-F238E27FC236}">
                <a16:creationId xmlns:a16="http://schemas.microsoft.com/office/drawing/2014/main" id="{707A1D1A-84D0-1E4D-8F3A-5590D315FBFD}"/>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0" y="3026108"/>
            <a:ext cx="4548188" cy="3411141"/>
          </a:xfrm>
          <a:prstGeom prst="rect">
            <a:avLst/>
          </a:prstGeom>
        </p:spPr>
      </p:pic>
      <p:sp>
        <p:nvSpPr>
          <p:cNvPr id="8" name="Rectangle 7">
            <a:extLst>
              <a:ext uri="{FF2B5EF4-FFF2-40B4-BE49-F238E27FC236}">
                <a16:creationId xmlns:a16="http://schemas.microsoft.com/office/drawing/2014/main" id="{B90C7009-49B9-6645-BA0D-0FE505358AA5}"/>
              </a:ext>
            </a:extLst>
          </p:cNvPr>
          <p:cNvSpPr/>
          <p:nvPr/>
        </p:nvSpPr>
        <p:spPr>
          <a:xfrm>
            <a:off x="7707089" y="16004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9" name="Rectangle 8">
            <a:extLst>
              <a:ext uri="{FF2B5EF4-FFF2-40B4-BE49-F238E27FC236}">
                <a16:creationId xmlns:a16="http://schemas.microsoft.com/office/drawing/2014/main" id="{D4A96847-2BFE-BC43-B34B-B7D5911E4AA6}"/>
              </a:ext>
            </a:extLst>
          </p:cNvPr>
          <p:cNvSpPr/>
          <p:nvPr/>
        </p:nvSpPr>
        <p:spPr>
          <a:xfrm>
            <a:off x="7707089" y="2041273"/>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0" name="Rectangle 9">
            <a:extLst>
              <a:ext uri="{FF2B5EF4-FFF2-40B4-BE49-F238E27FC236}">
                <a16:creationId xmlns:a16="http://schemas.microsoft.com/office/drawing/2014/main" id="{E1E6AB60-F124-3A41-9649-31C6A0E56A5B}"/>
              </a:ext>
            </a:extLst>
          </p:cNvPr>
          <p:cNvSpPr/>
          <p:nvPr/>
        </p:nvSpPr>
        <p:spPr>
          <a:xfrm>
            <a:off x="7682594" y="3934984"/>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1" name="Rectangle 10">
            <a:extLst>
              <a:ext uri="{FF2B5EF4-FFF2-40B4-BE49-F238E27FC236}">
                <a16:creationId xmlns:a16="http://schemas.microsoft.com/office/drawing/2014/main" id="{BEC3EF25-05DB-7449-87E2-4BA538B7F28E}"/>
              </a:ext>
            </a:extLst>
          </p:cNvPr>
          <p:cNvSpPr/>
          <p:nvPr/>
        </p:nvSpPr>
        <p:spPr>
          <a:xfrm>
            <a:off x="7682594" y="4375856"/>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2" name="Rectangle 11">
            <a:extLst>
              <a:ext uri="{FF2B5EF4-FFF2-40B4-BE49-F238E27FC236}">
                <a16:creationId xmlns:a16="http://schemas.microsoft.com/office/drawing/2014/main" id="{42B7AE40-3376-A940-93B8-D537FF7D0F5E}"/>
              </a:ext>
            </a:extLst>
          </p:cNvPr>
          <p:cNvSpPr/>
          <p:nvPr/>
        </p:nvSpPr>
        <p:spPr>
          <a:xfrm>
            <a:off x="7707089" y="248036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3" name="Rectangle 12">
            <a:extLst>
              <a:ext uri="{FF2B5EF4-FFF2-40B4-BE49-F238E27FC236}">
                <a16:creationId xmlns:a16="http://schemas.microsoft.com/office/drawing/2014/main" id="{3CB16A52-A7AE-2843-8017-850FCBF9CCBE}"/>
              </a:ext>
            </a:extLst>
          </p:cNvPr>
          <p:cNvSpPr/>
          <p:nvPr/>
        </p:nvSpPr>
        <p:spPr>
          <a:xfrm>
            <a:off x="7682594" y="48167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4" name="Rectangle 13">
            <a:extLst>
              <a:ext uri="{FF2B5EF4-FFF2-40B4-BE49-F238E27FC236}">
                <a16:creationId xmlns:a16="http://schemas.microsoft.com/office/drawing/2014/main" id="{FC350EF4-4233-1A4B-BCBB-27C2E31CDB02}"/>
              </a:ext>
            </a:extLst>
          </p:cNvPr>
          <p:cNvSpPr/>
          <p:nvPr/>
        </p:nvSpPr>
        <p:spPr>
          <a:xfrm>
            <a:off x="4659089" y="11595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5" name="Rectangle 14">
            <a:extLst>
              <a:ext uri="{FF2B5EF4-FFF2-40B4-BE49-F238E27FC236}">
                <a16:creationId xmlns:a16="http://schemas.microsoft.com/office/drawing/2014/main" id="{0E28453C-CAFB-8C41-99BF-27191CD8AB2D}"/>
              </a:ext>
            </a:extLst>
          </p:cNvPr>
          <p:cNvSpPr/>
          <p:nvPr/>
        </p:nvSpPr>
        <p:spPr>
          <a:xfrm>
            <a:off x="4659089" y="16004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7" name="Rectangle 16">
            <a:extLst>
              <a:ext uri="{FF2B5EF4-FFF2-40B4-BE49-F238E27FC236}">
                <a16:creationId xmlns:a16="http://schemas.microsoft.com/office/drawing/2014/main" id="{533F43E7-1577-0E47-A096-9184A1B94120}"/>
              </a:ext>
            </a:extLst>
          </p:cNvPr>
          <p:cNvSpPr/>
          <p:nvPr/>
        </p:nvSpPr>
        <p:spPr>
          <a:xfrm>
            <a:off x="4659089" y="20384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D4B16C9-9EA5-C647-B911-156AD5E5768E}"/>
              </a:ext>
            </a:extLst>
          </p:cNvPr>
          <p:cNvSpPr/>
          <p:nvPr/>
        </p:nvSpPr>
        <p:spPr>
          <a:xfrm>
            <a:off x="4659089" y="24793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cxnSp>
        <p:nvCxnSpPr>
          <p:cNvPr id="16" name="Straight Arrow Connector 15">
            <a:extLst>
              <a:ext uri="{FF2B5EF4-FFF2-40B4-BE49-F238E27FC236}">
                <a16:creationId xmlns:a16="http://schemas.microsoft.com/office/drawing/2014/main" id="{2D16626A-09A4-3A49-8A56-2D4D42D6922E}"/>
              </a:ext>
            </a:extLst>
          </p:cNvPr>
          <p:cNvCxnSpPr>
            <a:cxnSpLocks/>
          </p:cNvCxnSpPr>
          <p:nvPr/>
        </p:nvCxnSpPr>
        <p:spPr>
          <a:xfrm flipV="1">
            <a:off x="2710543" y="2792186"/>
            <a:ext cx="1837645" cy="1322617"/>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7246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A5A5-1CA4-574B-BD50-D67DF0E140C5}"/>
              </a:ext>
            </a:extLst>
          </p:cNvPr>
          <p:cNvSpPr>
            <a:spLocks noGrp="1"/>
          </p:cNvSpPr>
          <p:nvPr>
            <p:ph type="title"/>
          </p:nvPr>
        </p:nvSpPr>
        <p:spPr/>
        <p:txBody>
          <a:bodyPr/>
          <a:lstStyle/>
          <a:p>
            <a:r>
              <a:rPr lang="en-US" dirty="0"/>
              <a:t>Asynchronous Delegation – Comparison to </a:t>
            </a:r>
            <a:r>
              <a:rPr lang="en-US" dirty="0" err="1"/>
              <a:t>Gepard</a:t>
            </a:r>
            <a:endParaRPr lang="en-US" dirty="0"/>
          </a:p>
        </p:txBody>
      </p:sp>
      <p:pic>
        <p:nvPicPr>
          <p:cNvPr id="7" name="Picture 6">
            <a:extLst>
              <a:ext uri="{FF2B5EF4-FFF2-40B4-BE49-F238E27FC236}">
                <a16:creationId xmlns:a16="http://schemas.microsoft.com/office/drawing/2014/main" id="{707A1D1A-84D0-1E4D-8F3A-5590D315FBFD}"/>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0" y="3026108"/>
            <a:ext cx="4548188" cy="3411141"/>
          </a:xfrm>
          <a:prstGeom prst="rect">
            <a:avLst/>
          </a:prstGeom>
        </p:spPr>
      </p:pic>
      <p:sp>
        <p:nvSpPr>
          <p:cNvPr id="8" name="Rectangle 7">
            <a:extLst>
              <a:ext uri="{FF2B5EF4-FFF2-40B4-BE49-F238E27FC236}">
                <a16:creationId xmlns:a16="http://schemas.microsoft.com/office/drawing/2014/main" id="{B90C7009-49B9-6645-BA0D-0FE505358AA5}"/>
              </a:ext>
            </a:extLst>
          </p:cNvPr>
          <p:cNvSpPr/>
          <p:nvPr/>
        </p:nvSpPr>
        <p:spPr>
          <a:xfrm>
            <a:off x="7707089" y="16004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9" name="Rectangle 8">
            <a:extLst>
              <a:ext uri="{FF2B5EF4-FFF2-40B4-BE49-F238E27FC236}">
                <a16:creationId xmlns:a16="http://schemas.microsoft.com/office/drawing/2014/main" id="{D4A96847-2BFE-BC43-B34B-B7D5911E4AA6}"/>
              </a:ext>
            </a:extLst>
          </p:cNvPr>
          <p:cNvSpPr/>
          <p:nvPr/>
        </p:nvSpPr>
        <p:spPr>
          <a:xfrm>
            <a:off x="7707089" y="2041273"/>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0" name="Rectangle 9">
            <a:extLst>
              <a:ext uri="{FF2B5EF4-FFF2-40B4-BE49-F238E27FC236}">
                <a16:creationId xmlns:a16="http://schemas.microsoft.com/office/drawing/2014/main" id="{E1E6AB60-F124-3A41-9649-31C6A0E56A5B}"/>
              </a:ext>
            </a:extLst>
          </p:cNvPr>
          <p:cNvSpPr/>
          <p:nvPr/>
        </p:nvSpPr>
        <p:spPr>
          <a:xfrm>
            <a:off x="7682594"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1" name="Rectangle 10">
            <a:extLst>
              <a:ext uri="{FF2B5EF4-FFF2-40B4-BE49-F238E27FC236}">
                <a16:creationId xmlns:a16="http://schemas.microsoft.com/office/drawing/2014/main" id="{BEC3EF25-05DB-7449-87E2-4BA538B7F28E}"/>
              </a:ext>
            </a:extLst>
          </p:cNvPr>
          <p:cNvSpPr/>
          <p:nvPr/>
        </p:nvSpPr>
        <p:spPr>
          <a:xfrm>
            <a:off x="7682594" y="4375856"/>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2" name="Rectangle 11">
            <a:extLst>
              <a:ext uri="{FF2B5EF4-FFF2-40B4-BE49-F238E27FC236}">
                <a16:creationId xmlns:a16="http://schemas.microsoft.com/office/drawing/2014/main" id="{42B7AE40-3376-A940-93B8-D537FF7D0F5E}"/>
              </a:ext>
            </a:extLst>
          </p:cNvPr>
          <p:cNvSpPr/>
          <p:nvPr/>
        </p:nvSpPr>
        <p:spPr>
          <a:xfrm>
            <a:off x="7707089" y="248036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3" name="Rectangle 12">
            <a:extLst>
              <a:ext uri="{FF2B5EF4-FFF2-40B4-BE49-F238E27FC236}">
                <a16:creationId xmlns:a16="http://schemas.microsoft.com/office/drawing/2014/main" id="{3CB16A52-A7AE-2843-8017-850FCBF9CCBE}"/>
              </a:ext>
            </a:extLst>
          </p:cNvPr>
          <p:cNvSpPr/>
          <p:nvPr/>
        </p:nvSpPr>
        <p:spPr>
          <a:xfrm>
            <a:off x="7682594" y="48167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4" name="Rectangle 13">
            <a:extLst>
              <a:ext uri="{FF2B5EF4-FFF2-40B4-BE49-F238E27FC236}">
                <a16:creationId xmlns:a16="http://schemas.microsoft.com/office/drawing/2014/main" id="{FC350EF4-4233-1A4B-BCBB-27C2E31CDB02}"/>
              </a:ext>
            </a:extLst>
          </p:cNvPr>
          <p:cNvSpPr/>
          <p:nvPr/>
        </p:nvSpPr>
        <p:spPr>
          <a:xfrm>
            <a:off x="4659089" y="11595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5" name="Rectangle 14">
            <a:extLst>
              <a:ext uri="{FF2B5EF4-FFF2-40B4-BE49-F238E27FC236}">
                <a16:creationId xmlns:a16="http://schemas.microsoft.com/office/drawing/2014/main" id="{0E28453C-CAFB-8C41-99BF-27191CD8AB2D}"/>
              </a:ext>
            </a:extLst>
          </p:cNvPr>
          <p:cNvSpPr/>
          <p:nvPr/>
        </p:nvSpPr>
        <p:spPr>
          <a:xfrm>
            <a:off x="4659089" y="16004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7" name="Rectangle 16">
            <a:extLst>
              <a:ext uri="{FF2B5EF4-FFF2-40B4-BE49-F238E27FC236}">
                <a16:creationId xmlns:a16="http://schemas.microsoft.com/office/drawing/2014/main" id="{533F43E7-1577-0E47-A096-9184A1B94120}"/>
              </a:ext>
            </a:extLst>
          </p:cNvPr>
          <p:cNvSpPr/>
          <p:nvPr/>
        </p:nvSpPr>
        <p:spPr>
          <a:xfrm>
            <a:off x="4659089" y="20384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D4B16C9-9EA5-C647-B911-156AD5E5768E}"/>
              </a:ext>
            </a:extLst>
          </p:cNvPr>
          <p:cNvSpPr/>
          <p:nvPr/>
        </p:nvSpPr>
        <p:spPr>
          <a:xfrm>
            <a:off x="4659089" y="24793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cxnSp>
        <p:nvCxnSpPr>
          <p:cNvPr id="16" name="Straight Arrow Connector 15">
            <a:extLst>
              <a:ext uri="{FF2B5EF4-FFF2-40B4-BE49-F238E27FC236}">
                <a16:creationId xmlns:a16="http://schemas.microsoft.com/office/drawing/2014/main" id="{2D16626A-09A4-3A49-8A56-2D4D42D6922E}"/>
              </a:ext>
            </a:extLst>
          </p:cNvPr>
          <p:cNvCxnSpPr>
            <a:cxnSpLocks/>
          </p:cNvCxnSpPr>
          <p:nvPr/>
        </p:nvCxnSpPr>
        <p:spPr>
          <a:xfrm flipH="1">
            <a:off x="4114800" y="4147457"/>
            <a:ext cx="3347358" cy="359229"/>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4403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A5A5-1CA4-574B-BD50-D67DF0E140C5}"/>
              </a:ext>
            </a:extLst>
          </p:cNvPr>
          <p:cNvSpPr>
            <a:spLocks noGrp="1"/>
          </p:cNvSpPr>
          <p:nvPr>
            <p:ph type="title"/>
          </p:nvPr>
        </p:nvSpPr>
        <p:spPr/>
        <p:txBody>
          <a:bodyPr/>
          <a:lstStyle/>
          <a:p>
            <a:r>
              <a:rPr lang="en-US" dirty="0"/>
              <a:t>Asynchronous Delegation – Comparison to </a:t>
            </a:r>
            <a:r>
              <a:rPr lang="en-US" dirty="0" err="1"/>
              <a:t>Gepard</a:t>
            </a:r>
            <a:endParaRPr lang="en-US" dirty="0"/>
          </a:p>
        </p:txBody>
      </p:sp>
      <p:pic>
        <p:nvPicPr>
          <p:cNvPr id="7" name="Picture 6">
            <a:extLst>
              <a:ext uri="{FF2B5EF4-FFF2-40B4-BE49-F238E27FC236}">
                <a16:creationId xmlns:a16="http://schemas.microsoft.com/office/drawing/2014/main" id="{707A1D1A-84D0-1E4D-8F3A-5590D315FBFD}"/>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0" y="3026108"/>
            <a:ext cx="4548188" cy="3411141"/>
          </a:xfrm>
          <a:prstGeom prst="rect">
            <a:avLst/>
          </a:prstGeom>
        </p:spPr>
      </p:pic>
      <p:sp>
        <p:nvSpPr>
          <p:cNvPr id="8" name="Rectangle 7">
            <a:extLst>
              <a:ext uri="{FF2B5EF4-FFF2-40B4-BE49-F238E27FC236}">
                <a16:creationId xmlns:a16="http://schemas.microsoft.com/office/drawing/2014/main" id="{B90C7009-49B9-6645-BA0D-0FE505358AA5}"/>
              </a:ext>
            </a:extLst>
          </p:cNvPr>
          <p:cNvSpPr/>
          <p:nvPr/>
        </p:nvSpPr>
        <p:spPr>
          <a:xfrm>
            <a:off x="7707089" y="16004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9" name="Rectangle 8">
            <a:extLst>
              <a:ext uri="{FF2B5EF4-FFF2-40B4-BE49-F238E27FC236}">
                <a16:creationId xmlns:a16="http://schemas.microsoft.com/office/drawing/2014/main" id="{D4A96847-2BFE-BC43-B34B-B7D5911E4AA6}"/>
              </a:ext>
            </a:extLst>
          </p:cNvPr>
          <p:cNvSpPr/>
          <p:nvPr/>
        </p:nvSpPr>
        <p:spPr>
          <a:xfrm>
            <a:off x="7707089" y="2041273"/>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0" name="Rectangle 9">
            <a:extLst>
              <a:ext uri="{FF2B5EF4-FFF2-40B4-BE49-F238E27FC236}">
                <a16:creationId xmlns:a16="http://schemas.microsoft.com/office/drawing/2014/main" id="{E1E6AB60-F124-3A41-9649-31C6A0E56A5B}"/>
              </a:ext>
            </a:extLst>
          </p:cNvPr>
          <p:cNvSpPr/>
          <p:nvPr/>
        </p:nvSpPr>
        <p:spPr>
          <a:xfrm>
            <a:off x="7682594"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1" name="Rectangle 10">
            <a:extLst>
              <a:ext uri="{FF2B5EF4-FFF2-40B4-BE49-F238E27FC236}">
                <a16:creationId xmlns:a16="http://schemas.microsoft.com/office/drawing/2014/main" id="{BEC3EF25-05DB-7449-87E2-4BA538B7F28E}"/>
              </a:ext>
            </a:extLst>
          </p:cNvPr>
          <p:cNvSpPr/>
          <p:nvPr/>
        </p:nvSpPr>
        <p:spPr>
          <a:xfrm>
            <a:off x="7682594"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2" name="Rectangle 11">
            <a:extLst>
              <a:ext uri="{FF2B5EF4-FFF2-40B4-BE49-F238E27FC236}">
                <a16:creationId xmlns:a16="http://schemas.microsoft.com/office/drawing/2014/main" id="{42B7AE40-3376-A940-93B8-D537FF7D0F5E}"/>
              </a:ext>
            </a:extLst>
          </p:cNvPr>
          <p:cNvSpPr/>
          <p:nvPr/>
        </p:nvSpPr>
        <p:spPr>
          <a:xfrm>
            <a:off x="7707089" y="248036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3" name="Rectangle 12">
            <a:extLst>
              <a:ext uri="{FF2B5EF4-FFF2-40B4-BE49-F238E27FC236}">
                <a16:creationId xmlns:a16="http://schemas.microsoft.com/office/drawing/2014/main" id="{3CB16A52-A7AE-2843-8017-850FCBF9CCBE}"/>
              </a:ext>
            </a:extLst>
          </p:cNvPr>
          <p:cNvSpPr/>
          <p:nvPr/>
        </p:nvSpPr>
        <p:spPr>
          <a:xfrm>
            <a:off x="7682594" y="48167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4" name="Rectangle 13">
            <a:extLst>
              <a:ext uri="{FF2B5EF4-FFF2-40B4-BE49-F238E27FC236}">
                <a16:creationId xmlns:a16="http://schemas.microsoft.com/office/drawing/2014/main" id="{FC350EF4-4233-1A4B-BCBB-27C2E31CDB02}"/>
              </a:ext>
            </a:extLst>
          </p:cNvPr>
          <p:cNvSpPr/>
          <p:nvPr/>
        </p:nvSpPr>
        <p:spPr>
          <a:xfrm>
            <a:off x="4659089" y="11595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5" name="Rectangle 14">
            <a:extLst>
              <a:ext uri="{FF2B5EF4-FFF2-40B4-BE49-F238E27FC236}">
                <a16:creationId xmlns:a16="http://schemas.microsoft.com/office/drawing/2014/main" id="{0E28453C-CAFB-8C41-99BF-27191CD8AB2D}"/>
              </a:ext>
            </a:extLst>
          </p:cNvPr>
          <p:cNvSpPr/>
          <p:nvPr/>
        </p:nvSpPr>
        <p:spPr>
          <a:xfrm>
            <a:off x="4659089" y="16004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7" name="Rectangle 16">
            <a:extLst>
              <a:ext uri="{FF2B5EF4-FFF2-40B4-BE49-F238E27FC236}">
                <a16:creationId xmlns:a16="http://schemas.microsoft.com/office/drawing/2014/main" id="{533F43E7-1577-0E47-A096-9184A1B94120}"/>
              </a:ext>
            </a:extLst>
          </p:cNvPr>
          <p:cNvSpPr/>
          <p:nvPr/>
        </p:nvSpPr>
        <p:spPr>
          <a:xfrm>
            <a:off x="4659089" y="20384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D4B16C9-9EA5-C647-B911-156AD5E5768E}"/>
              </a:ext>
            </a:extLst>
          </p:cNvPr>
          <p:cNvSpPr/>
          <p:nvPr/>
        </p:nvSpPr>
        <p:spPr>
          <a:xfrm>
            <a:off x="4659089" y="24793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cxnSp>
        <p:nvCxnSpPr>
          <p:cNvPr id="16" name="Straight Arrow Connector 15">
            <a:extLst>
              <a:ext uri="{FF2B5EF4-FFF2-40B4-BE49-F238E27FC236}">
                <a16:creationId xmlns:a16="http://schemas.microsoft.com/office/drawing/2014/main" id="{2D16626A-09A4-3A49-8A56-2D4D42D6922E}"/>
              </a:ext>
            </a:extLst>
          </p:cNvPr>
          <p:cNvCxnSpPr>
            <a:cxnSpLocks/>
          </p:cNvCxnSpPr>
          <p:nvPr/>
        </p:nvCxnSpPr>
        <p:spPr>
          <a:xfrm flipH="1" flipV="1">
            <a:off x="4114800" y="4506686"/>
            <a:ext cx="3347357" cy="146957"/>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675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A5A5-1CA4-574B-BD50-D67DF0E140C5}"/>
              </a:ext>
            </a:extLst>
          </p:cNvPr>
          <p:cNvSpPr>
            <a:spLocks noGrp="1"/>
          </p:cNvSpPr>
          <p:nvPr>
            <p:ph type="title"/>
          </p:nvPr>
        </p:nvSpPr>
        <p:spPr/>
        <p:txBody>
          <a:bodyPr/>
          <a:lstStyle/>
          <a:p>
            <a:r>
              <a:rPr lang="en-US" dirty="0"/>
              <a:t>Asynchronous Delegation – Comparison to </a:t>
            </a:r>
            <a:r>
              <a:rPr lang="en-US" dirty="0" err="1"/>
              <a:t>Gepard</a:t>
            </a:r>
            <a:endParaRPr lang="en-US" dirty="0"/>
          </a:p>
        </p:txBody>
      </p:sp>
      <p:pic>
        <p:nvPicPr>
          <p:cNvPr id="7" name="Picture 6">
            <a:extLst>
              <a:ext uri="{FF2B5EF4-FFF2-40B4-BE49-F238E27FC236}">
                <a16:creationId xmlns:a16="http://schemas.microsoft.com/office/drawing/2014/main" id="{707A1D1A-84D0-1E4D-8F3A-5590D315FBFD}"/>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0" y="3026108"/>
            <a:ext cx="4548188" cy="3411141"/>
          </a:xfrm>
          <a:prstGeom prst="rect">
            <a:avLst/>
          </a:prstGeom>
        </p:spPr>
      </p:pic>
      <p:sp>
        <p:nvSpPr>
          <p:cNvPr id="8" name="Rectangle 7">
            <a:extLst>
              <a:ext uri="{FF2B5EF4-FFF2-40B4-BE49-F238E27FC236}">
                <a16:creationId xmlns:a16="http://schemas.microsoft.com/office/drawing/2014/main" id="{B90C7009-49B9-6645-BA0D-0FE505358AA5}"/>
              </a:ext>
            </a:extLst>
          </p:cNvPr>
          <p:cNvSpPr/>
          <p:nvPr/>
        </p:nvSpPr>
        <p:spPr>
          <a:xfrm>
            <a:off x="7707089" y="16004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9" name="Rectangle 8">
            <a:extLst>
              <a:ext uri="{FF2B5EF4-FFF2-40B4-BE49-F238E27FC236}">
                <a16:creationId xmlns:a16="http://schemas.microsoft.com/office/drawing/2014/main" id="{D4A96847-2BFE-BC43-B34B-B7D5911E4AA6}"/>
              </a:ext>
            </a:extLst>
          </p:cNvPr>
          <p:cNvSpPr/>
          <p:nvPr/>
        </p:nvSpPr>
        <p:spPr>
          <a:xfrm>
            <a:off x="7707089" y="2041273"/>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0" name="Rectangle 9">
            <a:extLst>
              <a:ext uri="{FF2B5EF4-FFF2-40B4-BE49-F238E27FC236}">
                <a16:creationId xmlns:a16="http://schemas.microsoft.com/office/drawing/2014/main" id="{E1E6AB60-F124-3A41-9649-31C6A0E56A5B}"/>
              </a:ext>
            </a:extLst>
          </p:cNvPr>
          <p:cNvSpPr/>
          <p:nvPr/>
        </p:nvSpPr>
        <p:spPr>
          <a:xfrm>
            <a:off x="7682594"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1" name="Rectangle 10">
            <a:extLst>
              <a:ext uri="{FF2B5EF4-FFF2-40B4-BE49-F238E27FC236}">
                <a16:creationId xmlns:a16="http://schemas.microsoft.com/office/drawing/2014/main" id="{BEC3EF25-05DB-7449-87E2-4BA538B7F28E}"/>
              </a:ext>
            </a:extLst>
          </p:cNvPr>
          <p:cNvSpPr/>
          <p:nvPr/>
        </p:nvSpPr>
        <p:spPr>
          <a:xfrm>
            <a:off x="7682594"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2" name="Rectangle 11">
            <a:extLst>
              <a:ext uri="{FF2B5EF4-FFF2-40B4-BE49-F238E27FC236}">
                <a16:creationId xmlns:a16="http://schemas.microsoft.com/office/drawing/2014/main" id="{42B7AE40-3376-A940-93B8-D537FF7D0F5E}"/>
              </a:ext>
            </a:extLst>
          </p:cNvPr>
          <p:cNvSpPr/>
          <p:nvPr/>
        </p:nvSpPr>
        <p:spPr>
          <a:xfrm>
            <a:off x="7707089" y="2480365"/>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16</a:t>
            </a:r>
          </a:p>
        </p:txBody>
      </p:sp>
      <p:sp>
        <p:nvSpPr>
          <p:cNvPr id="13" name="Rectangle 12">
            <a:extLst>
              <a:ext uri="{FF2B5EF4-FFF2-40B4-BE49-F238E27FC236}">
                <a16:creationId xmlns:a16="http://schemas.microsoft.com/office/drawing/2014/main" id="{3CB16A52-A7AE-2843-8017-850FCBF9CCBE}"/>
              </a:ext>
            </a:extLst>
          </p:cNvPr>
          <p:cNvSpPr/>
          <p:nvPr/>
        </p:nvSpPr>
        <p:spPr>
          <a:xfrm>
            <a:off x="7682594" y="48167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4" name="Rectangle 13">
            <a:extLst>
              <a:ext uri="{FF2B5EF4-FFF2-40B4-BE49-F238E27FC236}">
                <a16:creationId xmlns:a16="http://schemas.microsoft.com/office/drawing/2014/main" id="{FC350EF4-4233-1A4B-BCBB-27C2E31CDB02}"/>
              </a:ext>
            </a:extLst>
          </p:cNvPr>
          <p:cNvSpPr/>
          <p:nvPr/>
        </p:nvSpPr>
        <p:spPr>
          <a:xfrm>
            <a:off x="4659089" y="115952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5" name="Rectangle 14">
            <a:extLst>
              <a:ext uri="{FF2B5EF4-FFF2-40B4-BE49-F238E27FC236}">
                <a16:creationId xmlns:a16="http://schemas.microsoft.com/office/drawing/2014/main" id="{0E28453C-CAFB-8C41-99BF-27191CD8AB2D}"/>
              </a:ext>
            </a:extLst>
          </p:cNvPr>
          <p:cNvSpPr/>
          <p:nvPr/>
        </p:nvSpPr>
        <p:spPr>
          <a:xfrm>
            <a:off x="4659089" y="16004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7" name="Rectangle 16">
            <a:extLst>
              <a:ext uri="{FF2B5EF4-FFF2-40B4-BE49-F238E27FC236}">
                <a16:creationId xmlns:a16="http://schemas.microsoft.com/office/drawing/2014/main" id="{533F43E7-1577-0E47-A096-9184A1B94120}"/>
              </a:ext>
            </a:extLst>
          </p:cNvPr>
          <p:cNvSpPr/>
          <p:nvPr/>
        </p:nvSpPr>
        <p:spPr>
          <a:xfrm>
            <a:off x="4659089" y="20384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D4B16C9-9EA5-C647-B911-156AD5E5768E}"/>
              </a:ext>
            </a:extLst>
          </p:cNvPr>
          <p:cNvSpPr/>
          <p:nvPr/>
        </p:nvSpPr>
        <p:spPr>
          <a:xfrm>
            <a:off x="4659089" y="24793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cxnSp>
        <p:nvCxnSpPr>
          <p:cNvPr id="16" name="Straight Arrow Connector 15">
            <a:extLst>
              <a:ext uri="{FF2B5EF4-FFF2-40B4-BE49-F238E27FC236}">
                <a16:creationId xmlns:a16="http://schemas.microsoft.com/office/drawing/2014/main" id="{2D16626A-09A4-3A49-8A56-2D4D42D6922E}"/>
              </a:ext>
            </a:extLst>
          </p:cNvPr>
          <p:cNvCxnSpPr>
            <a:cxnSpLocks/>
          </p:cNvCxnSpPr>
          <p:nvPr/>
        </p:nvCxnSpPr>
        <p:spPr>
          <a:xfrm>
            <a:off x="6253843" y="1812471"/>
            <a:ext cx="1389971" cy="979715"/>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7549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Asynchronous Dedicated Delegation</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92868" y="455988"/>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2"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0" y="2616408"/>
            <a:ext cx="4548188" cy="3411141"/>
          </a:xfrm>
          <a:prstGeom prst="rect">
            <a:avLst/>
          </a:prstGeom>
        </p:spPr>
      </p:pic>
      <p:cxnSp>
        <p:nvCxnSpPr>
          <p:cNvPr id="4" name="Straight Connector 3">
            <a:extLst>
              <a:ext uri="{FF2B5EF4-FFF2-40B4-BE49-F238E27FC236}">
                <a16:creationId xmlns:a16="http://schemas.microsoft.com/office/drawing/2014/main" id="{77B543D8-89C4-1244-BDC4-16D8EE0D38B0}"/>
              </a:ext>
            </a:extLst>
          </p:cNvPr>
          <p:cNvCxnSpPr/>
          <p:nvPr/>
        </p:nvCxnSpPr>
        <p:spPr>
          <a:xfrm>
            <a:off x="4548188" y="1548911"/>
            <a:ext cx="0" cy="369664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5B469E4-6AA7-2243-A9FB-95D88921285B}"/>
              </a:ext>
            </a:extLst>
          </p:cNvPr>
          <p:cNvCxnSpPr>
            <a:cxnSpLocks/>
          </p:cNvCxnSpPr>
          <p:nvPr/>
        </p:nvCxnSpPr>
        <p:spPr>
          <a:xfrm flipH="1">
            <a:off x="4548188" y="5245555"/>
            <a:ext cx="653891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978C59D-59CC-C14F-8182-716738BD08D5}"/>
              </a:ext>
            </a:extLst>
          </p:cNvPr>
          <p:cNvSpPr/>
          <p:nvPr/>
        </p:nvSpPr>
        <p:spPr>
          <a:xfrm>
            <a:off x="7072716" y="1839308"/>
            <a:ext cx="2188027" cy="506303"/>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Polling</a:t>
            </a:r>
          </a:p>
        </p:txBody>
      </p:sp>
      <p:sp>
        <p:nvSpPr>
          <p:cNvPr id="14" name="Rectangle 13">
            <a:extLst>
              <a:ext uri="{FF2B5EF4-FFF2-40B4-BE49-F238E27FC236}">
                <a16:creationId xmlns:a16="http://schemas.microsoft.com/office/drawing/2014/main" id="{6DF865D2-3371-024F-B0F0-51683D5C23B3}"/>
              </a:ext>
            </a:extLst>
          </p:cNvPr>
          <p:cNvSpPr/>
          <p:nvPr/>
        </p:nvSpPr>
        <p:spPr>
          <a:xfrm>
            <a:off x="4686300" y="3945997"/>
            <a:ext cx="1910430" cy="51756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Generate Requests</a:t>
            </a:r>
          </a:p>
        </p:txBody>
      </p:sp>
      <p:sp>
        <p:nvSpPr>
          <p:cNvPr id="15" name="Rectangle 14">
            <a:extLst>
              <a:ext uri="{FF2B5EF4-FFF2-40B4-BE49-F238E27FC236}">
                <a16:creationId xmlns:a16="http://schemas.microsoft.com/office/drawing/2014/main" id="{E67B6490-9211-A04A-8AC9-18F443A3AD34}"/>
              </a:ext>
            </a:extLst>
          </p:cNvPr>
          <p:cNvSpPr/>
          <p:nvPr/>
        </p:nvSpPr>
        <p:spPr>
          <a:xfrm>
            <a:off x="6596738" y="3945996"/>
            <a:ext cx="1175656" cy="51756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Handle Response</a:t>
            </a:r>
          </a:p>
        </p:txBody>
      </p:sp>
      <p:sp>
        <p:nvSpPr>
          <p:cNvPr id="11" name="Rectangle 10">
            <a:extLst>
              <a:ext uri="{FF2B5EF4-FFF2-40B4-BE49-F238E27FC236}">
                <a16:creationId xmlns:a16="http://schemas.microsoft.com/office/drawing/2014/main" id="{9FACEC07-BBC7-3B41-BC69-8AE16A7F5FDF}"/>
              </a:ext>
            </a:extLst>
          </p:cNvPr>
          <p:cNvSpPr/>
          <p:nvPr/>
        </p:nvSpPr>
        <p:spPr>
          <a:xfrm>
            <a:off x="4754072" y="1838889"/>
            <a:ext cx="2316200" cy="51756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Execution</a:t>
            </a:r>
          </a:p>
        </p:txBody>
      </p:sp>
      <p:sp>
        <p:nvSpPr>
          <p:cNvPr id="16" name="Rectangle 15">
            <a:extLst>
              <a:ext uri="{FF2B5EF4-FFF2-40B4-BE49-F238E27FC236}">
                <a16:creationId xmlns:a16="http://schemas.microsoft.com/office/drawing/2014/main" id="{90DDC38B-2AC2-6343-A18A-0C1AF278F8D9}"/>
              </a:ext>
            </a:extLst>
          </p:cNvPr>
          <p:cNvSpPr/>
          <p:nvPr/>
        </p:nvSpPr>
        <p:spPr>
          <a:xfrm>
            <a:off x="8950091" y="3945994"/>
            <a:ext cx="2048545" cy="51316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Generate Requests</a:t>
            </a:r>
          </a:p>
        </p:txBody>
      </p:sp>
      <p:sp>
        <p:nvSpPr>
          <p:cNvPr id="3" name="TextBox 2">
            <a:extLst>
              <a:ext uri="{FF2B5EF4-FFF2-40B4-BE49-F238E27FC236}">
                <a16:creationId xmlns:a16="http://schemas.microsoft.com/office/drawing/2014/main" id="{E5C7A21A-6C40-FB45-B0FC-F5003F5F727A}"/>
              </a:ext>
            </a:extLst>
          </p:cNvPr>
          <p:cNvSpPr txBox="1"/>
          <p:nvPr/>
        </p:nvSpPr>
        <p:spPr>
          <a:xfrm>
            <a:off x="1107911" y="2844225"/>
            <a:ext cx="1391728" cy="584775"/>
          </a:xfrm>
          <a:prstGeom prst="rect">
            <a:avLst/>
          </a:prstGeom>
          <a:noFill/>
        </p:spPr>
        <p:txBody>
          <a:bodyPr wrap="none" rtlCol="0">
            <a:spAutoFit/>
          </a:bodyPr>
          <a:lstStyle/>
          <a:p>
            <a:r>
              <a:rPr lang="en-US" sz="3200" dirty="0">
                <a:latin typeface="Helvetica" pitchFamily="2" charset="0"/>
              </a:rPr>
              <a:t>Server</a:t>
            </a:r>
          </a:p>
        </p:txBody>
      </p:sp>
      <p:sp>
        <p:nvSpPr>
          <p:cNvPr id="17" name="TextBox 16">
            <a:extLst>
              <a:ext uri="{FF2B5EF4-FFF2-40B4-BE49-F238E27FC236}">
                <a16:creationId xmlns:a16="http://schemas.microsoft.com/office/drawing/2014/main" id="{1B509F62-3913-6040-8F5B-BAE29C257039}"/>
              </a:ext>
            </a:extLst>
          </p:cNvPr>
          <p:cNvSpPr txBox="1"/>
          <p:nvPr/>
        </p:nvSpPr>
        <p:spPr>
          <a:xfrm>
            <a:off x="1104900" y="4953167"/>
            <a:ext cx="1233030" cy="584775"/>
          </a:xfrm>
          <a:prstGeom prst="rect">
            <a:avLst/>
          </a:prstGeom>
          <a:noFill/>
        </p:spPr>
        <p:txBody>
          <a:bodyPr wrap="none" rtlCol="0">
            <a:spAutoFit/>
          </a:bodyPr>
          <a:lstStyle/>
          <a:p>
            <a:r>
              <a:rPr lang="en-US" sz="3200" dirty="0">
                <a:latin typeface="Helvetica" pitchFamily="2" charset="0"/>
              </a:rPr>
              <a:t>Client</a:t>
            </a:r>
          </a:p>
        </p:txBody>
      </p:sp>
      <p:sp>
        <p:nvSpPr>
          <p:cNvPr id="18" name="TextBox 17">
            <a:extLst>
              <a:ext uri="{FF2B5EF4-FFF2-40B4-BE49-F238E27FC236}">
                <a16:creationId xmlns:a16="http://schemas.microsoft.com/office/drawing/2014/main" id="{D68F3AC5-C6CD-024A-910E-18D5217E8C95}"/>
              </a:ext>
            </a:extLst>
          </p:cNvPr>
          <p:cNvSpPr txBox="1"/>
          <p:nvPr/>
        </p:nvSpPr>
        <p:spPr>
          <a:xfrm>
            <a:off x="7201129" y="5445080"/>
            <a:ext cx="1080167" cy="584775"/>
          </a:xfrm>
          <a:prstGeom prst="rect">
            <a:avLst/>
          </a:prstGeom>
          <a:noFill/>
        </p:spPr>
        <p:txBody>
          <a:bodyPr wrap="none" rtlCol="0">
            <a:spAutoFit/>
          </a:bodyPr>
          <a:lstStyle/>
          <a:p>
            <a:r>
              <a:rPr lang="en-US" sz="3200" dirty="0">
                <a:latin typeface="Helvetica" pitchFamily="2" charset="0"/>
              </a:rPr>
              <a:t>Time</a:t>
            </a:r>
          </a:p>
        </p:txBody>
      </p:sp>
      <p:sp>
        <p:nvSpPr>
          <p:cNvPr id="19" name="Rectangle 18">
            <a:extLst>
              <a:ext uri="{FF2B5EF4-FFF2-40B4-BE49-F238E27FC236}">
                <a16:creationId xmlns:a16="http://schemas.microsoft.com/office/drawing/2014/main" id="{298583E4-0F0A-1741-9E30-CD826994B7DB}"/>
              </a:ext>
            </a:extLst>
          </p:cNvPr>
          <p:cNvSpPr/>
          <p:nvPr/>
        </p:nvSpPr>
        <p:spPr>
          <a:xfrm>
            <a:off x="7774436" y="3945995"/>
            <a:ext cx="1175656" cy="51756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Write Requests</a:t>
            </a:r>
          </a:p>
        </p:txBody>
      </p:sp>
      <p:sp>
        <p:nvSpPr>
          <p:cNvPr id="20" name="Rectangle 19">
            <a:extLst>
              <a:ext uri="{FF2B5EF4-FFF2-40B4-BE49-F238E27FC236}">
                <a16:creationId xmlns:a16="http://schemas.microsoft.com/office/drawing/2014/main" id="{99F5F5D1-06DA-DE4D-8431-511EF60C544F}"/>
              </a:ext>
            </a:extLst>
          </p:cNvPr>
          <p:cNvSpPr/>
          <p:nvPr/>
        </p:nvSpPr>
        <p:spPr>
          <a:xfrm>
            <a:off x="9272514" y="1839117"/>
            <a:ext cx="1726119" cy="51756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Execution</a:t>
            </a:r>
          </a:p>
        </p:txBody>
      </p:sp>
    </p:spTree>
    <p:extLst>
      <p:ext uri="{BB962C8B-B14F-4D97-AF65-F5344CB8AC3E}">
        <p14:creationId xmlns:p14="http://schemas.microsoft.com/office/powerpoint/2010/main" val="2873594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39A8A-1416-6946-9B9D-C703D6E34B03}"/>
              </a:ext>
            </a:extLst>
          </p:cNvPr>
          <p:cNvSpPr>
            <a:spLocks noGrp="1"/>
          </p:cNvSpPr>
          <p:nvPr>
            <p:ph type="title"/>
          </p:nvPr>
        </p:nvSpPr>
        <p:spPr/>
        <p:txBody>
          <a:bodyPr/>
          <a:lstStyle/>
          <a:p>
            <a:r>
              <a:rPr lang="en-US" dirty="0"/>
              <a:t>Asynchronous Dedicated Delegation - Benchmark</a:t>
            </a:r>
          </a:p>
        </p:txBody>
      </p:sp>
      <p:sp>
        <p:nvSpPr>
          <p:cNvPr id="3" name="Content Placeholder 2">
            <a:extLst>
              <a:ext uri="{FF2B5EF4-FFF2-40B4-BE49-F238E27FC236}">
                <a16:creationId xmlns:a16="http://schemas.microsoft.com/office/drawing/2014/main" id="{5543CEAD-B0B9-7D4D-A9D1-99462A4432CE}"/>
              </a:ext>
            </a:extLst>
          </p:cNvPr>
          <p:cNvSpPr>
            <a:spLocks noGrp="1"/>
          </p:cNvSpPr>
          <p:nvPr>
            <p:ph idx="1"/>
          </p:nvPr>
        </p:nvSpPr>
        <p:spPr/>
        <p:txBody>
          <a:bodyPr/>
          <a:lstStyle/>
          <a:p>
            <a:r>
              <a:rPr lang="en-US" dirty="0"/>
              <a:t>Allocate (1) 64Byte variable per server</a:t>
            </a:r>
          </a:p>
          <a:p>
            <a:r>
              <a:rPr lang="en-US" dirty="0"/>
              <a:t>Vary the number of servers</a:t>
            </a:r>
          </a:p>
          <a:p>
            <a:r>
              <a:rPr lang="en-US" dirty="0"/>
              <a:t>Total core count sums to 56</a:t>
            </a:r>
          </a:p>
          <a:p>
            <a:r>
              <a:rPr lang="en-US" dirty="0"/>
              <a:t>Clients select a server at random and delegate an increment function continuously for 3 seconds</a:t>
            </a:r>
          </a:p>
          <a:p>
            <a:r>
              <a:rPr lang="en-US" dirty="0"/>
              <a:t>Count the total number of operations</a:t>
            </a:r>
          </a:p>
          <a:p>
            <a:r>
              <a:rPr lang="en-US" dirty="0"/>
              <a:t>Harmonic mean of 10 trials</a:t>
            </a:r>
          </a:p>
          <a:p>
            <a:r>
              <a:rPr lang="en-US" dirty="0"/>
              <a:t>16 Request Lines unless otherwise mentioned</a:t>
            </a:r>
          </a:p>
        </p:txBody>
      </p:sp>
    </p:spTree>
    <p:extLst>
      <p:ext uri="{BB962C8B-B14F-4D97-AF65-F5344CB8AC3E}">
        <p14:creationId xmlns:p14="http://schemas.microsoft.com/office/powerpoint/2010/main" val="3279541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DB864EBD-D9FE-1341-996F-7F3100A4B1C9}"/>
              </a:ext>
            </a:extLst>
          </p:cNvPr>
          <p:cNvPicPr>
            <a:picLocks noChangeAspect="1"/>
          </p:cNvPicPr>
          <p:nvPr/>
        </p:nvPicPr>
        <p:blipFill rotWithShape="1">
          <a:blip r:embed="rId2"/>
          <a:srcRect l="710" b="717"/>
          <a:stretch/>
        </p:blipFill>
        <p:spPr>
          <a:xfrm>
            <a:off x="2334986" y="1468398"/>
            <a:ext cx="8752113" cy="5246767"/>
          </a:xfrm>
          <a:prstGeom prst="rect">
            <a:avLst/>
          </a:prstGeom>
        </p:spPr>
      </p:pic>
      <p:sp>
        <p:nvSpPr>
          <p:cNvPr id="2" name="Title 1">
            <a:extLst>
              <a:ext uri="{FF2B5EF4-FFF2-40B4-BE49-F238E27FC236}">
                <a16:creationId xmlns:a16="http://schemas.microsoft.com/office/drawing/2014/main" id="{EFEEFCD9-FFFD-9341-80CA-2EF4D7568ABD}"/>
              </a:ext>
            </a:extLst>
          </p:cNvPr>
          <p:cNvSpPr>
            <a:spLocks noGrp="1"/>
          </p:cNvSpPr>
          <p:nvPr>
            <p:ph type="title"/>
          </p:nvPr>
        </p:nvSpPr>
        <p:spPr/>
        <p:txBody>
          <a:bodyPr/>
          <a:lstStyle/>
          <a:p>
            <a:r>
              <a:rPr lang="en-US" dirty="0"/>
              <a:t>Asynchronous Dedicated Delegation – Why Hold a Request Reserve?</a:t>
            </a:r>
          </a:p>
        </p:txBody>
      </p:sp>
    </p:spTree>
    <p:extLst>
      <p:ext uri="{BB962C8B-B14F-4D97-AF65-F5344CB8AC3E}">
        <p14:creationId xmlns:p14="http://schemas.microsoft.com/office/powerpoint/2010/main" val="3734252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Dedicated Delegation – Request Reserve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587828" y="2748524"/>
            <a:ext cx="4548188" cy="3411141"/>
          </a:xfrm>
          <a:prstGeom prst="rect">
            <a:avLst/>
          </a:prstGeom>
        </p:spPr>
      </p:pic>
      <p:sp>
        <p:nvSpPr>
          <p:cNvPr id="5" name="Rectangle 4">
            <a:extLst>
              <a:ext uri="{FF2B5EF4-FFF2-40B4-BE49-F238E27FC236}">
                <a16:creationId xmlns:a16="http://schemas.microsoft.com/office/drawing/2014/main" id="{35BF9180-7D82-1948-9141-DBD6E1F0AC68}"/>
              </a:ext>
            </a:extLst>
          </p:cNvPr>
          <p:cNvSpPr/>
          <p:nvPr/>
        </p:nvSpPr>
        <p:spPr>
          <a:xfrm>
            <a:off x="6237515" y="1682043"/>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6" name="Rectangle 5">
            <a:extLst>
              <a:ext uri="{FF2B5EF4-FFF2-40B4-BE49-F238E27FC236}">
                <a16:creationId xmlns:a16="http://schemas.microsoft.com/office/drawing/2014/main" id="{FCB2001C-BFDE-2C44-B04B-1314DB921959}"/>
              </a:ext>
            </a:extLst>
          </p:cNvPr>
          <p:cNvSpPr/>
          <p:nvPr/>
        </p:nvSpPr>
        <p:spPr>
          <a:xfrm>
            <a:off x="6237515" y="212291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7" name="Rectangle 6">
            <a:extLst>
              <a:ext uri="{FF2B5EF4-FFF2-40B4-BE49-F238E27FC236}">
                <a16:creationId xmlns:a16="http://schemas.microsoft.com/office/drawing/2014/main" id="{781E5447-4E25-2C42-BF3D-8ED47648469B}"/>
              </a:ext>
            </a:extLst>
          </p:cNvPr>
          <p:cNvSpPr/>
          <p:nvPr/>
        </p:nvSpPr>
        <p:spPr>
          <a:xfrm>
            <a:off x="6213020" y="401662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8" name="Rectangle 7">
            <a:extLst>
              <a:ext uri="{FF2B5EF4-FFF2-40B4-BE49-F238E27FC236}">
                <a16:creationId xmlns:a16="http://schemas.microsoft.com/office/drawing/2014/main" id="{6BA0BC3F-90C9-DB47-B64D-AD8085BE219A}"/>
              </a:ext>
            </a:extLst>
          </p:cNvPr>
          <p:cNvSpPr/>
          <p:nvPr/>
        </p:nvSpPr>
        <p:spPr>
          <a:xfrm>
            <a:off x="6213020" y="445749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9" name="Rectangle 8">
            <a:extLst>
              <a:ext uri="{FF2B5EF4-FFF2-40B4-BE49-F238E27FC236}">
                <a16:creationId xmlns:a16="http://schemas.microsoft.com/office/drawing/2014/main" id="{9CCFCEBB-BA29-DC45-915A-725C766BEB1A}"/>
              </a:ext>
            </a:extLst>
          </p:cNvPr>
          <p:cNvSpPr/>
          <p:nvPr/>
        </p:nvSpPr>
        <p:spPr>
          <a:xfrm>
            <a:off x="6237515" y="25620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0" name="Rectangle 9">
            <a:extLst>
              <a:ext uri="{FF2B5EF4-FFF2-40B4-BE49-F238E27FC236}">
                <a16:creationId xmlns:a16="http://schemas.microsoft.com/office/drawing/2014/main" id="{BA5CE733-E1BE-0B4A-9AF9-7214F392EF17}"/>
              </a:ext>
            </a:extLst>
          </p:cNvPr>
          <p:cNvSpPr/>
          <p:nvPr/>
        </p:nvSpPr>
        <p:spPr>
          <a:xfrm>
            <a:off x="6213020" y="489836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16" name="Rectangle 15">
            <a:extLst>
              <a:ext uri="{FF2B5EF4-FFF2-40B4-BE49-F238E27FC236}">
                <a16:creationId xmlns:a16="http://schemas.microsoft.com/office/drawing/2014/main" id="{88320B73-DA00-534B-B44C-DF35427A18E8}"/>
              </a:ext>
            </a:extLst>
          </p:cNvPr>
          <p:cNvSpPr/>
          <p:nvPr/>
        </p:nvSpPr>
        <p:spPr>
          <a:xfrm>
            <a:off x="6716489" y="219367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17" name="Rectangle 16">
            <a:extLst>
              <a:ext uri="{FF2B5EF4-FFF2-40B4-BE49-F238E27FC236}">
                <a16:creationId xmlns:a16="http://schemas.microsoft.com/office/drawing/2014/main" id="{2B8EDAB0-8C02-AB4A-9227-59A846D5D051}"/>
              </a:ext>
            </a:extLst>
          </p:cNvPr>
          <p:cNvSpPr/>
          <p:nvPr/>
        </p:nvSpPr>
        <p:spPr>
          <a:xfrm>
            <a:off x="6716489" y="263454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EB97001-9955-7C4D-9AD1-210A1061AAA5}"/>
              </a:ext>
            </a:extLst>
          </p:cNvPr>
          <p:cNvSpPr/>
          <p:nvPr/>
        </p:nvSpPr>
        <p:spPr>
          <a:xfrm>
            <a:off x="6691994" y="452825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9" name="Rectangle 18">
            <a:extLst>
              <a:ext uri="{FF2B5EF4-FFF2-40B4-BE49-F238E27FC236}">
                <a16:creationId xmlns:a16="http://schemas.microsoft.com/office/drawing/2014/main" id="{DB4CE492-D1EE-604B-BEB3-33A520C41C8F}"/>
              </a:ext>
            </a:extLst>
          </p:cNvPr>
          <p:cNvSpPr/>
          <p:nvPr/>
        </p:nvSpPr>
        <p:spPr>
          <a:xfrm>
            <a:off x="6691994" y="496913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0" name="Rectangle 19">
            <a:extLst>
              <a:ext uri="{FF2B5EF4-FFF2-40B4-BE49-F238E27FC236}">
                <a16:creationId xmlns:a16="http://schemas.microsoft.com/office/drawing/2014/main" id="{9C7DBD96-CAE2-924D-A9E6-3F0FD754A846}"/>
              </a:ext>
            </a:extLst>
          </p:cNvPr>
          <p:cNvSpPr/>
          <p:nvPr/>
        </p:nvSpPr>
        <p:spPr>
          <a:xfrm>
            <a:off x="6716489" y="3073640"/>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21" name="Rectangle 20">
            <a:extLst>
              <a:ext uri="{FF2B5EF4-FFF2-40B4-BE49-F238E27FC236}">
                <a16:creationId xmlns:a16="http://schemas.microsoft.com/office/drawing/2014/main" id="{1EE98A72-C718-854A-8929-4C9DE546A59A}"/>
              </a:ext>
            </a:extLst>
          </p:cNvPr>
          <p:cNvSpPr/>
          <p:nvPr/>
        </p:nvSpPr>
        <p:spPr>
          <a:xfrm>
            <a:off x="6691994" y="541000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pic>
        <p:nvPicPr>
          <p:cNvPr id="36" name="Picture 35">
            <a:extLst>
              <a:ext uri="{FF2B5EF4-FFF2-40B4-BE49-F238E27FC236}">
                <a16:creationId xmlns:a16="http://schemas.microsoft.com/office/drawing/2014/main" id="{C2080701-F511-A349-9B79-5EDAA9F699A3}"/>
              </a:ext>
            </a:extLst>
          </p:cNvPr>
          <p:cNvPicPr>
            <a:picLocks noChangeAspect="1"/>
          </p:cNvPicPr>
          <p:nvPr/>
        </p:nvPicPr>
        <p:blipFill>
          <a:blip r:embed="rId2"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8507736" y="2263487"/>
            <a:ext cx="3129088" cy="2346816"/>
          </a:xfrm>
          <a:prstGeom prst="rect">
            <a:avLst/>
          </a:prstGeom>
        </p:spPr>
      </p:pic>
      <p:pic>
        <p:nvPicPr>
          <p:cNvPr id="37" name="Picture 36">
            <a:extLst>
              <a:ext uri="{FF2B5EF4-FFF2-40B4-BE49-F238E27FC236}">
                <a16:creationId xmlns:a16="http://schemas.microsoft.com/office/drawing/2014/main" id="{469701BC-FE45-CE42-BB9C-4BF64FAFD19D}"/>
              </a:ext>
            </a:extLst>
          </p:cNvPr>
          <p:cNvPicPr>
            <a:picLocks noChangeAspect="1"/>
          </p:cNvPicPr>
          <p:nvPr/>
        </p:nvPicPr>
        <p:blipFill>
          <a:blip r:embed="rId2"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8834305" y="2555029"/>
            <a:ext cx="3129088" cy="2346816"/>
          </a:xfrm>
          <a:prstGeom prst="rect">
            <a:avLst/>
          </a:prstGeom>
        </p:spPr>
      </p:pic>
      <p:pic>
        <p:nvPicPr>
          <p:cNvPr id="38" name="Picture 37">
            <a:extLst>
              <a:ext uri="{FF2B5EF4-FFF2-40B4-BE49-F238E27FC236}">
                <a16:creationId xmlns:a16="http://schemas.microsoft.com/office/drawing/2014/main" id="{9748C365-4FCA-3F46-AD3B-32966576C5B5}"/>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9313279" y="2839796"/>
            <a:ext cx="3129088" cy="2346816"/>
          </a:xfrm>
          <a:prstGeom prst="rect">
            <a:avLst/>
          </a:prstGeom>
        </p:spPr>
      </p:pic>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495922" cy="707886"/>
          </a:xfrm>
          <a:prstGeom prst="rect">
            <a:avLst/>
          </a:prstGeom>
          <a:noFill/>
        </p:spPr>
        <p:txBody>
          <a:bodyPr wrap="none" rtlCol="0">
            <a:spAutoFit/>
          </a:bodyPr>
          <a:lstStyle/>
          <a:p>
            <a:r>
              <a:rPr lang="en-US" sz="4000" dirty="0">
                <a:latin typeface="Helvetica" pitchFamily="2" charset="0"/>
              </a:rPr>
              <a:t>Client</a:t>
            </a:r>
          </a:p>
        </p:txBody>
      </p:sp>
      <p:sp>
        <p:nvSpPr>
          <p:cNvPr id="40" name="TextBox 39">
            <a:extLst>
              <a:ext uri="{FF2B5EF4-FFF2-40B4-BE49-F238E27FC236}">
                <a16:creationId xmlns:a16="http://schemas.microsoft.com/office/drawing/2014/main" id="{C9B462BC-6989-CA47-817D-EDF5EDB5424A}"/>
              </a:ext>
            </a:extLst>
          </p:cNvPr>
          <p:cNvSpPr txBox="1"/>
          <p:nvPr/>
        </p:nvSpPr>
        <p:spPr>
          <a:xfrm>
            <a:off x="9473158" y="4528259"/>
            <a:ext cx="1952779" cy="707886"/>
          </a:xfrm>
          <a:prstGeom prst="rect">
            <a:avLst/>
          </a:prstGeom>
          <a:noFill/>
        </p:spPr>
        <p:txBody>
          <a:bodyPr wrap="none" rtlCol="0">
            <a:spAutoFit/>
          </a:bodyPr>
          <a:lstStyle/>
          <a:p>
            <a:r>
              <a:rPr lang="en-US" sz="4000" dirty="0">
                <a:latin typeface="Helvetica" pitchFamily="2" charset="0"/>
              </a:rPr>
              <a:t>Servers</a:t>
            </a:r>
          </a:p>
        </p:txBody>
      </p:sp>
    </p:spTree>
    <p:extLst>
      <p:ext uri="{BB962C8B-B14F-4D97-AF65-F5344CB8AC3E}">
        <p14:creationId xmlns:p14="http://schemas.microsoft.com/office/powerpoint/2010/main" val="18125763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B5E94-021A-9B45-B0E5-A626CBDBA5D5}"/>
              </a:ext>
            </a:extLst>
          </p:cNvPr>
          <p:cNvSpPr>
            <a:spLocks noGrp="1"/>
          </p:cNvSpPr>
          <p:nvPr>
            <p:ph type="title"/>
          </p:nvPr>
        </p:nvSpPr>
        <p:spPr/>
        <p:txBody>
          <a:bodyPr/>
          <a:lstStyle/>
          <a:p>
            <a:r>
              <a:rPr lang="en-US" dirty="0"/>
              <a:t>Asynchronous Dedicated Delegation – Pending Request Queue Length</a:t>
            </a:r>
          </a:p>
        </p:txBody>
      </p:sp>
      <p:pic>
        <p:nvPicPr>
          <p:cNvPr id="4" name="Picture 3">
            <a:extLst>
              <a:ext uri="{FF2B5EF4-FFF2-40B4-BE49-F238E27FC236}">
                <a16:creationId xmlns:a16="http://schemas.microsoft.com/office/drawing/2014/main" id="{58614D07-7B88-A14B-8C7D-64E8A6C925FB}"/>
              </a:ext>
            </a:extLst>
          </p:cNvPr>
          <p:cNvPicPr>
            <a:picLocks noChangeAspect="1"/>
          </p:cNvPicPr>
          <p:nvPr/>
        </p:nvPicPr>
        <p:blipFill>
          <a:blip r:embed="rId2"/>
          <a:stretch>
            <a:fillRect/>
          </a:stretch>
        </p:blipFill>
        <p:spPr>
          <a:xfrm>
            <a:off x="2633516" y="1468398"/>
            <a:ext cx="8731170" cy="5245839"/>
          </a:xfrm>
          <a:prstGeom prst="rect">
            <a:avLst/>
          </a:prstGeom>
        </p:spPr>
      </p:pic>
    </p:spTree>
    <p:extLst>
      <p:ext uri="{BB962C8B-B14F-4D97-AF65-F5344CB8AC3E}">
        <p14:creationId xmlns:p14="http://schemas.microsoft.com/office/powerpoint/2010/main" val="1809849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EE44C-4508-7247-8A8F-05E457D68ACD}"/>
              </a:ext>
            </a:extLst>
          </p:cNvPr>
          <p:cNvSpPr>
            <a:spLocks noGrp="1"/>
          </p:cNvSpPr>
          <p:nvPr>
            <p:ph type="title"/>
          </p:nvPr>
        </p:nvSpPr>
        <p:spPr>
          <a:xfrm>
            <a:off x="292020" y="171410"/>
            <a:ext cx="10515600" cy="1325563"/>
          </a:xfrm>
        </p:spPr>
        <p:txBody>
          <a:bodyPr/>
          <a:lstStyle/>
          <a:p>
            <a:r>
              <a:rPr lang="en-US" dirty="0"/>
              <a:t>Agenda</a:t>
            </a:r>
          </a:p>
        </p:txBody>
      </p:sp>
      <p:sp>
        <p:nvSpPr>
          <p:cNvPr id="3" name="Content Placeholder 2">
            <a:extLst>
              <a:ext uri="{FF2B5EF4-FFF2-40B4-BE49-F238E27FC236}">
                <a16:creationId xmlns:a16="http://schemas.microsoft.com/office/drawing/2014/main" id="{D9E41016-FDDC-DB4F-BD08-33A40F67474A}"/>
              </a:ext>
            </a:extLst>
          </p:cNvPr>
          <p:cNvSpPr>
            <a:spLocks noGrp="1"/>
          </p:cNvSpPr>
          <p:nvPr>
            <p:ph idx="1"/>
          </p:nvPr>
        </p:nvSpPr>
        <p:spPr/>
        <p:txBody>
          <a:bodyPr/>
          <a:lstStyle/>
          <a:p>
            <a:r>
              <a:rPr lang="en-US" dirty="0"/>
              <a:t>Background</a:t>
            </a:r>
          </a:p>
          <a:p>
            <a:pPr lvl="1"/>
            <a:r>
              <a:rPr lang="en-US" dirty="0"/>
              <a:t>Shared Memory in Parallel Applications</a:t>
            </a:r>
          </a:p>
          <a:p>
            <a:pPr lvl="1"/>
            <a:r>
              <a:rPr lang="en-US" dirty="0"/>
              <a:t>Previous Delegation Designs</a:t>
            </a:r>
          </a:p>
          <a:p>
            <a:r>
              <a:rPr lang="en-US" dirty="0"/>
              <a:t>Asynchronous Delegation Design</a:t>
            </a:r>
          </a:p>
          <a:p>
            <a:pPr lvl="1"/>
            <a:r>
              <a:rPr lang="en-US" dirty="0"/>
              <a:t>Dedicated Asynchronous Delegation</a:t>
            </a:r>
          </a:p>
          <a:p>
            <a:pPr lvl="1"/>
            <a:r>
              <a:rPr lang="en-US" dirty="0"/>
              <a:t>Flat Asynchronous Delegation</a:t>
            </a:r>
          </a:p>
          <a:p>
            <a:r>
              <a:rPr lang="en-US" dirty="0"/>
              <a:t>Results on Microbenchmark</a:t>
            </a:r>
          </a:p>
        </p:txBody>
      </p:sp>
    </p:spTree>
    <p:extLst>
      <p:ext uri="{BB962C8B-B14F-4D97-AF65-F5344CB8AC3E}">
        <p14:creationId xmlns:p14="http://schemas.microsoft.com/office/powerpoint/2010/main" val="34642197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299D4C-2D20-D748-8021-F04594440CBD}"/>
              </a:ext>
            </a:extLst>
          </p:cNvPr>
          <p:cNvPicPr>
            <a:picLocks noChangeAspect="1"/>
          </p:cNvPicPr>
          <p:nvPr/>
        </p:nvPicPr>
        <p:blipFill>
          <a:blip r:embed="rId2"/>
          <a:stretch>
            <a:fillRect/>
          </a:stretch>
        </p:blipFill>
        <p:spPr>
          <a:xfrm>
            <a:off x="2563586" y="1307920"/>
            <a:ext cx="9031514" cy="5423080"/>
          </a:xfrm>
          <a:prstGeom prst="rect">
            <a:avLst/>
          </a:prstGeom>
        </p:spPr>
      </p:pic>
      <p:sp>
        <p:nvSpPr>
          <p:cNvPr id="2" name="Title 1">
            <a:extLst>
              <a:ext uri="{FF2B5EF4-FFF2-40B4-BE49-F238E27FC236}">
                <a16:creationId xmlns:a16="http://schemas.microsoft.com/office/drawing/2014/main" id="{BE05C4DB-5177-FC49-8332-6B2EB02B2E31}"/>
              </a:ext>
            </a:extLst>
          </p:cNvPr>
          <p:cNvSpPr>
            <a:spLocks noGrp="1"/>
          </p:cNvSpPr>
          <p:nvPr>
            <p:ph type="title"/>
          </p:nvPr>
        </p:nvSpPr>
        <p:spPr/>
        <p:txBody>
          <a:bodyPr/>
          <a:lstStyle/>
          <a:p>
            <a:r>
              <a:rPr lang="en-US" dirty="0"/>
              <a:t>Asynchronous Dedicated Delegation – Pending Request Queue Length</a:t>
            </a:r>
          </a:p>
        </p:txBody>
      </p:sp>
      <p:sp>
        <p:nvSpPr>
          <p:cNvPr id="5" name="TextBox 4">
            <a:extLst>
              <a:ext uri="{FF2B5EF4-FFF2-40B4-BE49-F238E27FC236}">
                <a16:creationId xmlns:a16="http://schemas.microsoft.com/office/drawing/2014/main" id="{814A8FB6-7DD2-044F-8CBC-140E02DF3225}"/>
              </a:ext>
            </a:extLst>
          </p:cNvPr>
          <p:cNvSpPr txBox="1"/>
          <p:nvPr/>
        </p:nvSpPr>
        <p:spPr>
          <a:xfrm>
            <a:off x="422552" y="3234630"/>
            <a:ext cx="1824538" cy="1569660"/>
          </a:xfrm>
          <a:prstGeom prst="rect">
            <a:avLst/>
          </a:prstGeom>
          <a:noFill/>
        </p:spPr>
        <p:txBody>
          <a:bodyPr wrap="none" rtlCol="0">
            <a:spAutoFit/>
          </a:bodyPr>
          <a:lstStyle/>
          <a:p>
            <a:r>
              <a:rPr lang="en-US" sz="3200" dirty="0">
                <a:latin typeface="Helvetica" pitchFamily="2" charset="0"/>
              </a:rPr>
              <a:t>16 </a:t>
            </a:r>
          </a:p>
          <a:p>
            <a:r>
              <a:rPr lang="en-US" sz="3200" dirty="0">
                <a:latin typeface="Helvetica" pitchFamily="2" charset="0"/>
              </a:rPr>
              <a:t>Request </a:t>
            </a:r>
          </a:p>
          <a:p>
            <a:r>
              <a:rPr lang="en-US" sz="3200" dirty="0">
                <a:latin typeface="Helvetica" pitchFamily="2" charset="0"/>
              </a:rPr>
              <a:t>Lines</a:t>
            </a:r>
          </a:p>
        </p:txBody>
      </p:sp>
    </p:spTree>
    <p:extLst>
      <p:ext uri="{BB962C8B-B14F-4D97-AF65-F5344CB8AC3E}">
        <p14:creationId xmlns:p14="http://schemas.microsoft.com/office/powerpoint/2010/main" val="4099282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096DDB-B9E5-3F4E-8C20-EB0C7EDD1C26}"/>
              </a:ext>
            </a:extLst>
          </p:cNvPr>
          <p:cNvPicPr>
            <a:picLocks noChangeAspect="1"/>
          </p:cNvPicPr>
          <p:nvPr/>
        </p:nvPicPr>
        <p:blipFill>
          <a:blip r:embed="rId2"/>
          <a:stretch>
            <a:fillRect/>
          </a:stretch>
        </p:blipFill>
        <p:spPr>
          <a:xfrm>
            <a:off x="2577010" y="1289956"/>
            <a:ext cx="9341939" cy="5568043"/>
          </a:xfrm>
          <a:prstGeom prst="rect">
            <a:avLst/>
          </a:prstGeom>
        </p:spPr>
      </p:pic>
      <p:sp>
        <p:nvSpPr>
          <p:cNvPr id="2" name="Title 1">
            <a:extLst>
              <a:ext uri="{FF2B5EF4-FFF2-40B4-BE49-F238E27FC236}">
                <a16:creationId xmlns:a16="http://schemas.microsoft.com/office/drawing/2014/main" id="{BE05C4DB-5177-FC49-8332-6B2EB02B2E31}"/>
              </a:ext>
            </a:extLst>
          </p:cNvPr>
          <p:cNvSpPr>
            <a:spLocks noGrp="1"/>
          </p:cNvSpPr>
          <p:nvPr>
            <p:ph type="title"/>
          </p:nvPr>
        </p:nvSpPr>
        <p:spPr/>
        <p:txBody>
          <a:bodyPr/>
          <a:lstStyle/>
          <a:p>
            <a:r>
              <a:rPr lang="en-US" dirty="0"/>
              <a:t>Asynchronous Dedicated Delegation – Pending Request Queue Length</a:t>
            </a:r>
          </a:p>
        </p:txBody>
      </p:sp>
      <p:sp>
        <p:nvSpPr>
          <p:cNvPr id="5" name="TextBox 4">
            <a:extLst>
              <a:ext uri="{FF2B5EF4-FFF2-40B4-BE49-F238E27FC236}">
                <a16:creationId xmlns:a16="http://schemas.microsoft.com/office/drawing/2014/main" id="{74DCD82D-633A-F744-9E2C-4C97270A6AD9}"/>
              </a:ext>
            </a:extLst>
          </p:cNvPr>
          <p:cNvSpPr txBox="1"/>
          <p:nvPr/>
        </p:nvSpPr>
        <p:spPr>
          <a:xfrm>
            <a:off x="436521" y="3289147"/>
            <a:ext cx="1824538" cy="1569660"/>
          </a:xfrm>
          <a:prstGeom prst="rect">
            <a:avLst/>
          </a:prstGeom>
          <a:noFill/>
        </p:spPr>
        <p:txBody>
          <a:bodyPr wrap="none" rtlCol="0">
            <a:spAutoFit/>
          </a:bodyPr>
          <a:lstStyle/>
          <a:p>
            <a:r>
              <a:rPr lang="en-US" sz="3200" dirty="0">
                <a:latin typeface="Helvetica" pitchFamily="2" charset="0"/>
              </a:rPr>
              <a:t>8 </a:t>
            </a:r>
          </a:p>
          <a:p>
            <a:r>
              <a:rPr lang="en-US" sz="3200" dirty="0">
                <a:latin typeface="Helvetica" pitchFamily="2" charset="0"/>
              </a:rPr>
              <a:t>Request </a:t>
            </a:r>
          </a:p>
          <a:p>
            <a:r>
              <a:rPr lang="en-US" sz="3200" dirty="0">
                <a:latin typeface="Helvetica" pitchFamily="2" charset="0"/>
              </a:rPr>
              <a:t>Lines</a:t>
            </a:r>
          </a:p>
        </p:txBody>
      </p:sp>
    </p:spTree>
    <p:extLst>
      <p:ext uri="{BB962C8B-B14F-4D97-AF65-F5344CB8AC3E}">
        <p14:creationId xmlns:p14="http://schemas.microsoft.com/office/powerpoint/2010/main" val="2477008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FF012A2F-C1B0-7B46-B4BD-442D515BF408}"/>
              </a:ext>
            </a:extLst>
          </p:cNvPr>
          <p:cNvPicPr>
            <a:picLocks noChangeAspect="1"/>
          </p:cNvPicPr>
          <p:nvPr/>
        </p:nvPicPr>
        <p:blipFill>
          <a:blip r:embed="rId2"/>
          <a:stretch>
            <a:fillRect/>
          </a:stretch>
        </p:blipFill>
        <p:spPr>
          <a:xfrm>
            <a:off x="2530929" y="1463392"/>
            <a:ext cx="9044214" cy="5394608"/>
          </a:xfrm>
          <a:prstGeom prst="rect">
            <a:avLst/>
          </a:prstGeom>
        </p:spPr>
      </p:pic>
      <p:sp>
        <p:nvSpPr>
          <p:cNvPr id="2" name="Title 1">
            <a:extLst>
              <a:ext uri="{FF2B5EF4-FFF2-40B4-BE49-F238E27FC236}">
                <a16:creationId xmlns:a16="http://schemas.microsoft.com/office/drawing/2014/main" id="{BE05C4DB-5177-FC49-8332-6B2EB02B2E31}"/>
              </a:ext>
            </a:extLst>
          </p:cNvPr>
          <p:cNvSpPr>
            <a:spLocks noGrp="1"/>
          </p:cNvSpPr>
          <p:nvPr>
            <p:ph type="title"/>
          </p:nvPr>
        </p:nvSpPr>
        <p:spPr/>
        <p:txBody>
          <a:bodyPr/>
          <a:lstStyle/>
          <a:p>
            <a:r>
              <a:rPr lang="en-US" dirty="0"/>
              <a:t>Asynchronous Dedicated Delegation – Pending Request Queue Length</a:t>
            </a:r>
          </a:p>
        </p:txBody>
      </p:sp>
      <p:sp>
        <p:nvSpPr>
          <p:cNvPr id="6" name="TextBox 5">
            <a:extLst>
              <a:ext uri="{FF2B5EF4-FFF2-40B4-BE49-F238E27FC236}">
                <a16:creationId xmlns:a16="http://schemas.microsoft.com/office/drawing/2014/main" id="{9FD75E8E-6636-5D45-B455-956B1B37A436}"/>
              </a:ext>
            </a:extLst>
          </p:cNvPr>
          <p:cNvSpPr txBox="1"/>
          <p:nvPr/>
        </p:nvSpPr>
        <p:spPr>
          <a:xfrm>
            <a:off x="413481" y="3375866"/>
            <a:ext cx="1824538" cy="1569660"/>
          </a:xfrm>
          <a:prstGeom prst="rect">
            <a:avLst/>
          </a:prstGeom>
          <a:noFill/>
        </p:spPr>
        <p:txBody>
          <a:bodyPr wrap="none" rtlCol="0">
            <a:spAutoFit/>
          </a:bodyPr>
          <a:lstStyle/>
          <a:p>
            <a:r>
              <a:rPr lang="en-US" sz="3200" dirty="0">
                <a:latin typeface="Helvetica" pitchFamily="2" charset="0"/>
              </a:rPr>
              <a:t>4 </a:t>
            </a:r>
          </a:p>
          <a:p>
            <a:r>
              <a:rPr lang="en-US" sz="3200" dirty="0">
                <a:latin typeface="Helvetica" pitchFamily="2" charset="0"/>
              </a:rPr>
              <a:t>Request </a:t>
            </a:r>
          </a:p>
          <a:p>
            <a:r>
              <a:rPr lang="en-US" sz="3200" dirty="0">
                <a:latin typeface="Helvetica" pitchFamily="2" charset="0"/>
              </a:rPr>
              <a:t>Lines</a:t>
            </a:r>
          </a:p>
        </p:txBody>
      </p:sp>
    </p:spTree>
    <p:extLst>
      <p:ext uri="{BB962C8B-B14F-4D97-AF65-F5344CB8AC3E}">
        <p14:creationId xmlns:p14="http://schemas.microsoft.com/office/powerpoint/2010/main" val="18792855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map&#10;&#10;Description automatically generated">
            <a:extLst>
              <a:ext uri="{FF2B5EF4-FFF2-40B4-BE49-F238E27FC236}">
                <a16:creationId xmlns:a16="http://schemas.microsoft.com/office/drawing/2014/main" id="{89F56D9A-357E-BF4B-BFE7-7625869880D2}"/>
              </a:ext>
            </a:extLst>
          </p:cNvPr>
          <p:cNvPicPr>
            <a:picLocks noChangeAspect="1"/>
          </p:cNvPicPr>
          <p:nvPr/>
        </p:nvPicPr>
        <p:blipFill>
          <a:blip r:embed="rId2"/>
          <a:stretch>
            <a:fillRect/>
          </a:stretch>
        </p:blipFill>
        <p:spPr>
          <a:xfrm>
            <a:off x="2465614" y="1265747"/>
            <a:ext cx="9145254" cy="5449417"/>
          </a:xfrm>
          <a:prstGeom prst="rect">
            <a:avLst/>
          </a:prstGeom>
        </p:spPr>
      </p:pic>
      <p:sp>
        <p:nvSpPr>
          <p:cNvPr id="2" name="Title 1">
            <a:extLst>
              <a:ext uri="{FF2B5EF4-FFF2-40B4-BE49-F238E27FC236}">
                <a16:creationId xmlns:a16="http://schemas.microsoft.com/office/drawing/2014/main" id="{BE05C4DB-5177-FC49-8332-6B2EB02B2E31}"/>
              </a:ext>
            </a:extLst>
          </p:cNvPr>
          <p:cNvSpPr>
            <a:spLocks noGrp="1"/>
          </p:cNvSpPr>
          <p:nvPr>
            <p:ph type="title"/>
          </p:nvPr>
        </p:nvSpPr>
        <p:spPr/>
        <p:txBody>
          <a:bodyPr/>
          <a:lstStyle/>
          <a:p>
            <a:r>
              <a:rPr lang="en-US" dirty="0"/>
              <a:t>Asynchronous Dedicated Delegation – Number of Request Lines</a:t>
            </a:r>
          </a:p>
        </p:txBody>
      </p:sp>
    </p:spTree>
    <p:extLst>
      <p:ext uri="{BB962C8B-B14F-4D97-AF65-F5344CB8AC3E}">
        <p14:creationId xmlns:p14="http://schemas.microsoft.com/office/powerpoint/2010/main" val="1242337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2EEF72-4FD1-184F-832C-E2B6C9D67BAC}"/>
              </a:ext>
            </a:extLst>
          </p:cNvPr>
          <p:cNvPicPr>
            <a:picLocks noChangeAspect="1"/>
          </p:cNvPicPr>
          <p:nvPr/>
        </p:nvPicPr>
        <p:blipFill>
          <a:blip r:embed="rId2"/>
          <a:stretch>
            <a:fillRect/>
          </a:stretch>
        </p:blipFill>
        <p:spPr>
          <a:xfrm>
            <a:off x="2383971" y="1213293"/>
            <a:ext cx="9446078" cy="5638356"/>
          </a:xfrm>
          <a:prstGeom prst="rect">
            <a:avLst/>
          </a:prstGeom>
        </p:spPr>
      </p:pic>
      <p:sp>
        <p:nvSpPr>
          <p:cNvPr id="2" name="Title 1">
            <a:extLst>
              <a:ext uri="{FF2B5EF4-FFF2-40B4-BE49-F238E27FC236}">
                <a16:creationId xmlns:a16="http://schemas.microsoft.com/office/drawing/2014/main" id="{D6F03B5D-556F-904E-9A8F-6F33F2DF7817}"/>
              </a:ext>
            </a:extLst>
          </p:cNvPr>
          <p:cNvSpPr>
            <a:spLocks noGrp="1"/>
          </p:cNvSpPr>
          <p:nvPr>
            <p:ph type="title"/>
          </p:nvPr>
        </p:nvSpPr>
        <p:spPr/>
        <p:txBody>
          <a:bodyPr/>
          <a:lstStyle/>
          <a:p>
            <a:r>
              <a:rPr lang="en-US" dirty="0"/>
              <a:t>Asynchronous Dedicated Delegation – </a:t>
            </a:r>
            <a:br>
              <a:rPr lang="en-US" dirty="0"/>
            </a:br>
            <a:r>
              <a:rPr lang="en-US" dirty="0"/>
              <a:t>Client and Server Production Rates</a:t>
            </a:r>
          </a:p>
        </p:txBody>
      </p:sp>
    </p:spTree>
    <p:extLst>
      <p:ext uri="{BB962C8B-B14F-4D97-AF65-F5344CB8AC3E}">
        <p14:creationId xmlns:p14="http://schemas.microsoft.com/office/powerpoint/2010/main" val="2490419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Flat Delegation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587828" y="2748524"/>
            <a:ext cx="4548188" cy="3411141"/>
          </a:xfrm>
          <a:prstGeom prst="rect">
            <a:avLst/>
          </a:prstGeom>
        </p:spPr>
      </p:pic>
      <p:sp>
        <p:nvSpPr>
          <p:cNvPr id="5" name="Rectangle 4">
            <a:extLst>
              <a:ext uri="{FF2B5EF4-FFF2-40B4-BE49-F238E27FC236}">
                <a16:creationId xmlns:a16="http://schemas.microsoft.com/office/drawing/2014/main" id="{35BF9180-7D82-1948-9141-DBD6E1F0AC68}"/>
              </a:ext>
            </a:extLst>
          </p:cNvPr>
          <p:cNvSpPr/>
          <p:nvPr/>
        </p:nvSpPr>
        <p:spPr>
          <a:xfrm>
            <a:off x="6237515" y="168204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6" name="Rectangle 5">
            <a:extLst>
              <a:ext uri="{FF2B5EF4-FFF2-40B4-BE49-F238E27FC236}">
                <a16:creationId xmlns:a16="http://schemas.microsoft.com/office/drawing/2014/main" id="{FCB2001C-BFDE-2C44-B04B-1314DB921959}"/>
              </a:ext>
            </a:extLst>
          </p:cNvPr>
          <p:cNvSpPr/>
          <p:nvPr/>
        </p:nvSpPr>
        <p:spPr>
          <a:xfrm>
            <a:off x="6237515" y="212291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7" name="Rectangle 6">
            <a:extLst>
              <a:ext uri="{FF2B5EF4-FFF2-40B4-BE49-F238E27FC236}">
                <a16:creationId xmlns:a16="http://schemas.microsoft.com/office/drawing/2014/main" id="{781E5447-4E25-2C42-BF3D-8ED47648469B}"/>
              </a:ext>
            </a:extLst>
          </p:cNvPr>
          <p:cNvSpPr/>
          <p:nvPr/>
        </p:nvSpPr>
        <p:spPr>
          <a:xfrm>
            <a:off x="6213020" y="401662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8" name="Rectangle 7">
            <a:extLst>
              <a:ext uri="{FF2B5EF4-FFF2-40B4-BE49-F238E27FC236}">
                <a16:creationId xmlns:a16="http://schemas.microsoft.com/office/drawing/2014/main" id="{6BA0BC3F-90C9-DB47-B64D-AD8085BE219A}"/>
              </a:ext>
            </a:extLst>
          </p:cNvPr>
          <p:cNvSpPr/>
          <p:nvPr/>
        </p:nvSpPr>
        <p:spPr>
          <a:xfrm>
            <a:off x="6213020" y="445749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9" name="Rectangle 8">
            <a:extLst>
              <a:ext uri="{FF2B5EF4-FFF2-40B4-BE49-F238E27FC236}">
                <a16:creationId xmlns:a16="http://schemas.microsoft.com/office/drawing/2014/main" id="{9CCFCEBB-BA29-DC45-915A-725C766BEB1A}"/>
              </a:ext>
            </a:extLst>
          </p:cNvPr>
          <p:cNvSpPr/>
          <p:nvPr/>
        </p:nvSpPr>
        <p:spPr>
          <a:xfrm>
            <a:off x="6237515" y="25620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0" name="Rectangle 9">
            <a:extLst>
              <a:ext uri="{FF2B5EF4-FFF2-40B4-BE49-F238E27FC236}">
                <a16:creationId xmlns:a16="http://schemas.microsoft.com/office/drawing/2014/main" id="{BA5CE733-E1BE-0B4A-9AF9-7214F392EF17}"/>
              </a:ext>
            </a:extLst>
          </p:cNvPr>
          <p:cNvSpPr/>
          <p:nvPr/>
        </p:nvSpPr>
        <p:spPr>
          <a:xfrm>
            <a:off x="6213020" y="489836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16" name="Rectangle 15">
            <a:extLst>
              <a:ext uri="{FF2B5EF4-FFF2-40B4-BE49-F238E27FC236}">
                <a16:creationId xmlns:a16="http://schemas.microsoft.com/office/drawing/2014/main" id="{88320B73-DA00-534B-B44C-DF35427A18E8}"/>
              </a:ext>
            </a:extLst>
          </p:cNvPr>
          <p:cNvSpPr/>
          <p:nvPr/>
        </p:nvSpPr>
        <p:spPr>
          <a:xfrm>
            <a:off x="6716489" y="219367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17" name="Rectangle 16">
            <a:extLst>
              <a:ext uri="{FF2B5EF4-FFF2-40B4-BE49-F238E27FC236}">
                <a16:creationId xmlns:a16="http://schemas.microsoft.com/office/drawing/2014/main" id="{2B8EDAB0-8C02-AB4A-9227-59A846D5D051}"/>
              </a:ext>
            </a:extLst>
          </p:cNvPr>
          <p:cNvSpPr/>
          <p:nvPr/>
        </p:nvSpPr>
        <p:spPr>
          <a:xfrm>
            <a:off x="6716489" y="263454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EB97001-9955-7C4D-9AD1-210A1061AAA5}"/>
              </a:ext>
            </a:extLst>
          </p:cNvPr>
          <p:cNvSpPr/>
          <p:nvPr/>
        </p:nvSpPr>
        <p:spPr>
          <a:xfrm>
            <a:off x="6691994" y="452825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9" name="Rectangle 18">
            <a:extLst>
              <a:ext uri="{FF2B5EF4-FFF2-40B4-BE49-F238E27FC236}">
                <a16:creationId xmlns:a16="http://schemas.microsoft.com/office/drawing/2014/main" id="{DB4CE492-D1EE-604B-BEB3-33A520C41C8F}"/>
              </a:ext>
            </a:extLst>
          </p:cNvPr>
          <p:cNvSpPr/>
          <p:nvPr/>
        </p:nvSpPr>
        <p:spPr>
          <a:xfrm>
            <a:off x="6691994" y="496913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0" name="Rectangle 19">
            <a:extLst>
              <a:ext uri="{FF2B5EF4-FFF2-40B4-BE49-F238E27FC236}">
                <a16:creationId xmlns:a16="http://schemas.microsoft.com/office/drawing/2014/main" id="{9C7DBD96-CAE2-924D-A9E6-3F0FD754A846}"/>
              </a:ext>
            </a:extLst>
          </p:cNvPr>
          <p:cNvSpPr/>
          <p:nvPr/>
        </p:nvSpPr>
        <p:spPr>
          <a:xfrm>
            <a:off x="6716489" y="3073640"/>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21" name="Rectangle 20">
            <a:extLst>
              <a:ext uri="{FF2B5EF4-FFF2-40B4-BE49-F238E27FC236}">
                <a16:creationId xmlns:a16="http://schemas.microsoft.com/office/drawing/2014/main" id="{1EE98A72-C718-854A-8929-4C9DE546A59A}"/>
              </a:ext>
            </a:extLst>
          </p:cNvPr>
          <p:cNvSpPr/>
          <p:nvPr/>
        </p:nvSpPr>
        <p:spPr>
          <a:xfrm>
            <a:off x="6691994" y="541000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495922" cy="707886"/>
          </a:xfrm>
          <a:prstGeom prst="rect">
            <a:avLst/>
          </a:prstGeom>
          <a:noFill/>
        </p:spPr>
        <p:txBody>
          <a:bodyPr wrap="none" rtlCol="0">
            <a:spAutoFit/>
          </a:bodyPr>
          <a:lstStyle/>
          <a:p>
            <a:r>
              <a:rPr lang="en-US" sz="4000" dirty="0">
                <a:latin typeface="Helvetica" pitchFamily="2" charset="0"/>
              </a:rPr>
              <a:t>Client</a:t>
            </a:r>
          </a:p>
        </p:txBody>
      </p:sp>
    </p:spTree>
    <p:extLst>
      <p:ext uri="{BB962C8B-B14F-4D97-AF65-F5344CB8AC3E}">
        <p14:creationId xmlns:p14="http://schemas.microsoft.com/office/powerpoint/2010/main" val="33323133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Flat Delegation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587828" y="2748524"/>
            <a:ext cx="4548188" cy="3411141"/>
          </a:xfrm>
          <a:prstGeom prst="rect">
            <a:avLst/>
          </a:prstGeom>
        </p:spPr>
      </p:pic>
      <p:sp>
        <p:nvSpPr>
          <p:cNvPr id="5" name="Rectangle 4">
            <a:extLst>
              <a:ext uri="{FF2B5EF4-FFF2-40B4-BE49-F238E27FC236}">
                <a16:creationId xmlns:a16="http://schemas.microsoft.com/office/drawing/2014/main" id="{35BF9180-7D82-1948-9141-DBD6E1F0AC68}"/>
              </a:ext>
            </a:extLst>
          </p:cNvPr>
          <p:cNvSpPr/>
          <p:nvPr/>
        </p:nvSpPr>
        <p:spPr>
          <a:xfrm>
            <a:off x="6237515" y="168204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6" name="Rectangle 5">
            <a:extLst>
              <a:ext uri="{FF2B5EF4-FFF2-40B4-BE49-F238E27FC236}">
                <a16:creationId xmlns:a16="http://schemas.microsoft.com/office/drawing/2014/main" id="{FCB2001C-BFDE-2C44-B04B-1314DB921959}"/>
              </a:ext>
            </a:extLst>
          </p:cNvPr>
          <p:cNvSpPr/>
          <p:nvPr/>
        </p:nvSpPr>
        <p:spPr>
          <a:xfrm>
            <a:off x="6237515" y="212291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7" name="Rectangle 6">
            <a:extLst>
              <a:ext uri="{FF2B5EF4-FFF2-40B4-BE49-F238E27FC236}">
                <a16:creationId xmlns:a16="http://schemas.microsoft.com/office/drawing/2014/main" id="{781E5447-4E25-2C42-BF3D-8ED47648469B}"/>
              </a:ext>
            </a:extLst>
          </p:cNvPr>
          <p:cNvSpPr/>
          <p:nvPr/>
        </p:nvSpPr>
        <p:spPr>
          <a:xfrm>
            <a:off x="6213020" y="401662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8" name="Rectangle 7">
            <a:extLst>
              <a:ext uri="{FF2B5EF4-FFF2-40B4-BE49-F238E27FC236}">
                <a16:creationId xmlns:a16="http://schemas.microsoft.com/office/drawing/2014/main" id="{6BA0BC3F-90C9-DB47-B64D-AD8085BE219A}"/>
              </a:ext>
            </a:extLst>
          </p:cNvPr>
          <p:cNvSpPr/>
          <p:nvPr/>
        </p:nvSpPr>
        <p:spPr>
          <a:xfrm>
            <a:off x="6213020" y="445749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9" name="Rectangle 8">
            <a:extLst>
              <a:ext uri="{FF2B5EF4-FFF2-40B4-BE49-F238E27FC236}">
                <a16:creationId xmlns:a16="http://schemas.microsoft.com/office/drawing/2014/main" id="{9CCFCEBB-BA29-DC45-915A-725C766BEB1A}"/>
              </a:ext>
            </a:extLst>
          </p:cNvPr>
          <p:cNvSpPr/>
          <p:nvPr/>
        </p:nvSpPr>
        <p:spPr>
          <a:xfrm>
            <a:off x="6237515" y="25620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0" name="Rectangle 9">
            <a:extLst>
              <a:ext uri="{FF2B5EF4-FFF2-40B4-BE49-F238E27FC236}">
                <a16:creationId xmlns:a16="http://schemas.microsoft.com/office/drawing/2014/main" id="{BA5CE733-E1BE-0B4A-9AF9-7214F392EF17}"/>
              </a:ext>
            </a:extLst>
          </p:cNvPr>
          <p:cNvSpPr/>
          <p:nvPr/>
        </p:nvSpPr>
        <p:spPr>
          <a:xfrm>
            <a:off x="6213020" y="489836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16" name="Rectangle 15">
            <a:extLst>
              <a:ext uri="{FF2B5EF4-FFF2-40B4-BE49-F238E27FC236}">
                <a16:creationId xmlns:a16="http://schemas.microsoft.com/office/drawing/2014/main" id="{88320B73-DA00-534B-B44C-DF35427A18E8}"/>
              </a:ext>
            </a:extLst>
          </p:cNvPr>
          <p:cNvSpPr/>
          <p:nvPr/>
        </p:nvSpPr>
        <p:spPr>
          <a:xfrm>
            <a:off x="6716489" y="219367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17" name="Rectangle 16">
            <a:extLst>
              <a:ext uri="{FF2B5EF4-FFF2-40B4-BE49-F238E27FC236}">
                <a16:creationId xmlns:a16="http://schemas.microsoft.com/office/drawing/2014/main" id="{2B8EDAB0-8C02-AB4A-9227-59A846D5D051}"/>
              </a:ext>
            </a:extLst>
          </p:cNvPr>
          <p:cNvSpPr/>
          <p:nvPr/>
        </p:nvSpPr>
        <p:spPr>
          <a:xfrm>
            <a:off x="6716489" y="263454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EB97001-9955-7C4D-9AD1-210A1061AAA5}"/>
              </a:ext>
            </a:extLst>
          </p:cNvPr>
          <p:cNvSpPr/>
          <p:nvPr/>
        </p:nvSpPr>
        <p:spPr>
          <a:xfrm>
            <a:off x="6691994" y="452825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9" name="Rectangle 18">
            <a:extLst>
              <a:ext uri="{FF2B5EF4-FFF2-40B4-BE49-F238E27FC236}">
                <a16:creationId xmlns:a16="http://schemas.microsoft.com/office/drawing/2014/main" id="{DB4CE492-D1EE-604B-BEB3-33A520C41C8F}"/>
              </a:ext>
            </a:extLst>
          </p:cNvPr>
          <p:cNvSpPr/>
          <p:nvPr/>
        </p:nvSpPr>
        <p:spPr>
          <a:xfrm>
            <a:off x="6691994" y="496913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0" name="Rectangle 19">
            <a:extLst>
              <a:ext uri="{FF2B5EF4-FFF2-40B4-BE49-F238E27FC236}">
                <a16:creationId xmlns:a16="http://schemas.microsoft.com/office/drawing/2014/main" id="{9C7DBD96-CAE2-924D-A9E6-3F0FD754A846}"/>
              </a:ext>
            </a:extLst>
          </p:cNvPr>
          <p:cNvSpPr/>
          <p:nvPr/>
        </p:nvSpPr>
        <p:spPr>
          <a:xfrm>
            <a:off x="6716489" y="3073640"/>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21" name="Rectangle 20">
            <a:extLst>
              <a:ext uri="{FF2B5EF4-FFF2-40B4-BE49-F238E27FC236}">
                <a16:creationId xmlns:a16="http://schemas.microsoft.com/office/drawing/2014/main" id="{1EE98A72-C718-854A-8929-4C9DE546A59A}"/>
              </a:ext>
            </a:extLst>
          </p:cNvPr>
          <p:cNvSpPr/>
          <p:nvPr/>
        </p:nvSpPr>
        <p:spPr>
          <a:xfrm>
            <a:off x="6691994" y="541000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495922" cy="707886"/>
          </a:xfrm>
          <a:prstGeom prst="rect">
            <a:avLst/>
          </a:prstGeom>
          <a:noFill/>
        </p:spPr>
        <p:txBody>
          <a:bodyPr wrap="none" rtlCol="0">
            <a:spAutoFit/>
          </a:bodyPr>
          <a:lstStyle/>
          <a:p>
            <a:r>
              <a:rPr lang="en-US" sz="4000" dirty="0">
                <a:latin typeface="Helvetica" pitchFamily="2" charset="0"/>
              </a:rPr>
              <a:t>Client</a:t>
            </a:r>
          </a:p>
        </p:txBody>
      </p:sp>
      <p:cxnSp>
        <p:nvCxnSpPr>
          <p:cNvPr id="36" name="Straight Arrow Connector 35">
            <a:extLst>
              <a:ext uri="{FF2B5EF4-FFF2-40B4-BE49-F238E27FC236}">
                <a16:creationId xmlns:a16="http://schemas.microsoft.com/office/drawing/2014/main" id="{5EF323F6-4519-BA4E-B819-DC7AFD936F8B}"/>
              </a:ext>
            </a:extLst>
          </p:cNvPr>
          <p:cNvCxnSpPr>
            <a:cxnSpLocks/>
          </p:cNvCxnSpPr>
          <p:nvPr/>
        </p:nvCxnSpPr>
        <p:spPr>
          <a:xfrm flipV="1">
            <a:off x="1802100" y="1765725"/>
            <a:ext cx="1132281" cy="2116176"/>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1326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Flat Delegation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587828" y="2748524"/>
            <a:ext cx="4548188" cy="3411141"/>
          </a:xfrm>
          <a:prstGeom prst="rect">
            <a:avLst/>
          </a:prstGeom>
        </p:spPr>
      </p:pic>
      <p:sp>
        <p:nvSpPr>
          <p:cNvPr id="5" name="Rectangle 4">
            <a:extLst>
              <a:ext uri="{FF2B5EF4-FFF2-40B4-BE49-F238E27FC236}">
                <a16:creationId xmlns:a16="http://schemas.microsoft.com/office/drawing/2014/main" id="{35BF9180-7D82-1948-9141-DBD6E1F0AC68}"/>
              </a:ext>
            </a:extLst>
          </p:cNvPr>
          <p:cNvSpPr/>
          <p:nvPr/>
        </p:nvSpPr>
        <p:spPr>
          <a:xfrm>
            <a:off x="6237515" y="168204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6" name="Rectangle 5">
            <a:extLst>
              <a:ext uri="{FF2B5EF4-FFF2-40B4-BE49-F238E27FC236}">
                <a16:creationId xmlns:a16="http://schemas.microsoft.com/office/drawing/2014/main" id="{FCB2001C-BFDE-2C44-B04B-1314DB921959}"/>
              </a:ext>
            </a:extLst>
          </p:cNvPr>
          <p:cNvSpPr/>
          <p:nvPr/>
        </p:nvSpPr>
        <p:spPr>
          <a:xfrm>
            <a:off x="6237515" y="212291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7" name="Rectangle 6">
            <a:extLst>
              <a:ext uri="{FF2B5EF4-FFF2-40B4-BE49-F238E27FC236}">
                <a16:creationId xmlns:a16="http://schemas.microsoft.com/office/drawing/2014/main" id="{781E5447-4E25-2C42-BF3D-8ED47648469B}"/>
              </a:ext>
            </a:extLst>
          </p:cNvPr>
          <p:cNvSpPr/>
          <p:nvPr/>
        </p:nvSpPr>
        <p:spPr>
          <a:xfrm>
            <a:off x="6213020" y="401662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8" name="Rectangle 7">
            <a:extLst>
              <a:ext uri="{FF2B5EF4-FFF2-40B4-BE49-F238E27FC236}">
                <a16:creationId xmlns:a16="http://schemas.microsoft.com/office/drawing/2014/main" id="{6BA0BC3F-90C9-DB47-B64D-AD8085BE219A}"/>
              </a:ext>
            </a:extLst>
          </p:cNvPr>
          <p:cNvSpPr/>
          <p:nvPr/>
        </p:nvSpPr>
        <p:spPr>
          <a:xfrm>
            <a:off x="6213020" y="4457498"/>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9" name="Rectangle 8">
            <a:extLst>
              <a:ext uri="{FF2B5EF4-FFF2-40B4-BE49-F238E27FC236}">
                <a16:creationId xmlns:a16="http://schemas.microsoft.com/office/drawing/2014/main" id="{9CCFCEBB-BA29-DC45-915A-725C766BEB1A}"/>
              </a:ext>
            </a:extLst>
          </p:cNvPr>
          <p:cNvSpPr/>
          <p:nvPr/>
        </p:nvSpPr>
        <p:spPr>
          <a:xfrm>
            <a:off x="6237515" y="25620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0" name="Rectangle 9">
            <a:extLst>
              <a:ext uri="{FF2B5EF4-FFF2-40B4-BE49-F238E27FC236}">
                <a16:creationId xmlns:a16="http://schemas.microsoft.com/office/drawing/2014/main" id="{BA5CE733-E1BE-0B4A-9AF9-7214F392EF17}"/>
              </a:ext>
            </a:extLst>
          </p:cNvPr>
          <p:cNvSpPr/>
          <p:nvPr/>
        </p:nvSpPr>
        <p:spPr>
          <a:xfrm>
            <a:off x="6213020" y="489836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16" name="Rectangle 15">
            <a:extLst>
              <a:ext uri="{FF2B5EF4-FFF2-40B4-BE49-F238E27FC236}">
                <a16:creationId xmlns:a16="http://schemas.microsoft.com/office/drawing/2014/main" id="{88320B73-DA00-534B-B44C-DF35427A18E8}"/>
              </a:ext>
            </a:extLst>
          </p:cNvPr>
          <p:cNvSpPr/>
          <p:nvPr/>
        </p:nvSpPr>
        <p:spPr>
          <a:xfrm>
            <a:off x="6716489" y="219367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17" name="Rectangle 16">
            <a:extLst>
              <a:ext uri="{FF2B5EF4-FFF2-40B4-BE49-F238E27FC236}">
                <a16:creationId xmlns:a16="http://schemas.microsoft.com/office/drawing/2014/main" id="{2B8EDAB0-8C02-AB4A-9227-59A846D5D051}"/>
              </a:ext>
            </a:extLst>
          </p:cNvPr>
          <p:cNvSpPr/>
          <p:nvPr/>
        </p:nvSpPr>
        <p:spPr>
          <a:xfrm>
            <a:off x="6716489" y="263454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EB97001-9955-7C4D-9AD1-210A1061AAA5}"/>
              </a:ext>
            </a:extLst>
          </p:cNvPr>
          <p:cNvSpPr/>
          <p:nvPr/>
        </p:nvSpPr>
        <p:spPr>
          <a:xfrm>
            <a:off x="6691994" y="452825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9" name="Rectangle 18">
            <a:extLst>
              <a:ext uri="{FF2B5EF4-FFF2-40B4-BE49-F238E27FC236}">
                <a16:creationId xmlns:a16="http://schemas.microsoft.com/office/drawing/2014/main" id="{DB4CE492-D1EE-604B-BEB3-33A520C41C8F}"/>
              </a:ext>
            </a:extLst>
          </p:cNvPr>
          <p:cNvSpPr/>
          <p:nvPr/>
        </p:nvSpPr>
        <p:spPr>
          <a:xfrm>
            <a:off x="6691994" y="496913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0" name="Rectangle 19">
            <a:extLst>
              <a:ext uri="{FF2B5EF4-FFF2-40B4-BE49-F238E27FC236}">
                <a16:creationId xmlns:a16="http://schemas.microsoft.com/office/drawing/2014/main" id="{9C7DBD96-CAE2-924D-A9E6-3F0FD754A846}"/>
              </a:ext>
            </a:extLst>
          </p:cNvPr>
          <p:cNvSpPr/>
          <p:nvPr/>
        </p:nvSpPr>
        <p:spPr>
          <a:xfrm>
            <a:off x="6716489" y="3073640"/>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21" name="Rectangle 20">
            <a:extLst>
              <a:ext uri="{FF2B5EF4-FFF2-40B4-BE49-F238E27FC236}">
                <a16:creationId xmlns:a16="http://schemas.microsoft.com/office/drawing/2014/main" id="{1EE98A72-C718-854A-8929-4C9DE546A59A}"/>
              </a:ext>
            </a:extLst>
          </p:cNvPr>
          <p:cNvSpPr/>
          <p:nvPr/>
        </p:nvSpPr>
        <p:spPr>
          <a:xfrm>
            <a:off x="6691994" y="541000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495922" cy="707886"/>
          </a:xfrm>
          <a:prstGeom prst="rect">
            <a:avLst/>
          </a:prstGeom>
          <a:noFill/>
        </p:spPr>
        <p:txBody>
          <a:bodyPr wrap="none" rtlCol="0">
            <a:spAutoFit/>
          </a:bodyPr>
          <a:lstStyle/>
          <a:p>
            <a:r>
              <a:rPr lang="en-US" sz="4000" dirty="0">
                <a:latin typeface="Helvetica" pitchFamily="2" charset="0"/>
              </a:rPr>
              <a:t>Client</a:t>
            </a:r>
          </a:p>
        </p:txBody>
      </p:sp>
      <p:cxnSp>
        <p:nvCxnSpPr>
          <p:cNvPr id="36" name="Straight Arrow Connector 35">
            <a:extLst>
              <a:ext uri="{FF2B5EF4-FFF2-40B4-BE49-F238E27FC236}">
                <a16:creationId xmlns:a16="http://schemas.microsoft.com/office/drawing/2014/main" id="{5EF323F6-4519-BA4E-B819-DC7AFD936F8B}"/>
              </a:ext>
            </a:extLst>
          </p:cNvPr>
          <p:cNvCxnSpPr>
            <a:cxnSpLocks/>
          </p:cNvCxnSpPr>
          <p:nvPr/>
        </p:nvCxnSpPr>
        <p:spPr>
          <a:xfrm flipV="1">
            <a:off x="1643665" y="2201843"/>
            <a:ext cx="1800563" cy="1687161"/>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0913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Flat Delegation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587828" y="2748524"/>
            <a:ext cx="4548188" cy="3411141"/>
          </a:xfrm>
          <a:prstGeom prst="rect">
            <a:avLst/>
          </a:prstGeom>
        </p:spPr>
      </p:pic>
      <p:sp>
        <p:nvSpPr>
          <p:cNvPr id="5" name="Rectangle 4">
            <a:extLst>
              <a:ext uri="{FF2B5EF4-FFF2-40B4-BE49-F238E27FC236}">
                <a16:creationId xmlns:a16="http://schemas.microsoft.com/office/drawing/2014/main" id="{35BF9180-7D82-1948-9141-DBD6E1F0AC68}"/>
              </a:ext>
            </a:extLst>
          </p:cNvPr>
          <p:cNvSpPr/>
          <p:nvPr/>
        </p:nvSpPr>
        <p:spPr>
          <a:xfrm>
            <a:off x="6237515" y="168204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6" name="Rectangle 5">
            <a:extLst>
              <a:ext uri="{FF2B5EF4-FFF2-40B4-BE49-F238E27FC236}">
                <a16:creationId xmlns:a16="http://schemas.microsoft.com/office/drawing/2014/main" id="{FCB2001C-BFDE-2C44-B04B-1314DB921959}"/>
              </a:ext>
            </a:extLst>
          </p:cNvPr>
          <p:cNvSpPr/>
          <p:nvPr/>
        </p:nvSpPr>
        <p:spPr>
          <a:xfrm>
            <a:off x="6237515" y="212291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7" name="Rectangle 6">
            <a:extLst>
              <a:ext uri="{FF2B5EF4-FFF2-40B4-BE49-F238E27FC236}">
                <a16:creationId xmlns:a16="http://schemas.microsoft.com/office/drawing/2014/main" id="{781E5447-4E25-2C42-BF3D-8ED47648469B}"/>
              </a:ext>
            </a:extLst>
          </p:cNvPr>
          <p:cNvSpPr/>
          <p:nvPr/>
        </p:nvSpPr>
        <p:spPr>
          <a:xfrm>
            <a:off x="6213020" y="401662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8" name="Rectangle 7">
            <a:extLst>
              <a:ext uri="{FF2B5EF4-FFF2-40B4-BE49-F238E27FC236}">
                <a16:creationId xmlns:a16="http://schemas.microsoft.com/office/drawing/2014/main" id="{6BA0BC3F-90C9-DB47-B64D-AD8085BE219A}"/>
              </a:ext>
            </a:extLst>
          </p:cNvPr>
          <p:cNvSpPr/>
          <p:nvPr/>
        </p:nvSpPr>
        <p:spPr>
          <a:xfrm>
            <a:off x="6213020" y="4457498"/>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9" name="Rectangle 8">
            <a:extLst>
              <a:ext uri="{FF2B5EF4-FFF2-40B4-BE49-F238E27FC236}">
                <a16:creationId xmlns:a16="http://schemas.microsoft.com/office/drawing/2014/main" id="{9CCFCEBB-BA29-DC45-915A-725C766BEB1A}"/>
              </a:ext>
            </a:extLst>
          </p:cNvPr>
          <p:cNvSpPr/>
          <p:nvPr/>
        </p:nvSpPr>
        <p:spPr>
          <a:xfrm>
            <a:off x="6237515" y="25620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0" name="Rectangle 9">
            <a:extLst>
              <a:ext uri="{FF2B5EF4-FFF2-40B4-BE49-F238E27FC236}">
                <a16:creationId xmlns:a16="http://schemas.microsoft.com/office/drawing/2014/main" id="{BA5CE733-E1BE-0B4A-9AF9-7214F392EF17}"/>
              </a:ext>
            </a:extLst>
          </p:cNvPr>
          <p:cNvSpPr/>
          <p:nvPr/>
        </p:nvSpPr>
        <p:spPr>
          <a:xfrm>
            <a:off x="6213020" y="489836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16" name="Rectangle 15">
            <a:extLst>
              <a:ext uri="{FF2B5EF4-FFF2-40B4-BE49-F238E27FC236}">
                <a16:creationId xmlns:a16="http://schemas.microsoft.com/office/drawing/2014/main" id="{88320B73-DA00-534B-B44C-DF35427A18E8}"/>
              </a:ext>
            </a:extLst>
          </p:cNvPr>
          <p:cNvSpPr/>
          <p:nvPr/>
        </p:nvSpPr>
        <p:spPr>
          <a:xfrm>
            <a:off x="6716489" y="219367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17" name="Rectangle 16">
            <a:extLst>
              <a:ext uri="{FF2B5EF4-FFF2-40B4-BE49-F238E27FC236}">
                <a16:creationId xmlns:a16="http://schemas.microsoft.com/office/drawing/2014/main" id="{2B8EDAB0-8C02-AB4A-9227-59A846D5D051}"/>
              </a:ext>
            </a:extLst>
          </p:cNvPr>
          <p:cNvSpPr/>
          <p:nvPr/>
        </p:nvSpPr>
        <p:spPr>
          <a:xfrm>
            <a:off x="6716489" y="263454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EB97001-9955-7C4D-9AD1-210A1061AAA5}"/>
              </a:ext>
            </a:extLst>
          </p:cNvPr>
          <p:cNvSpPr/>
          <p:nvPr/>
        </p:nvSpPr>
        <p:spPr>
          <a:xfrm>
            <a:off x="6691994" y="452825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9" name="Rectangle 18">
            <a:extLst>
              <a:ext uri="{FF2B5EF4-FFF2-40B4-BE49-F238E27FC236}">
                <a16:creationId xmlns:a16="http://schemas.microsoft.com/office/drawing/2014/main" id="{DB4CE492-D1EE-604B-BEB3-33A520C41C8F}"/>
              </a:ext>
            </a:extLst>
          </p:cNvPr>
          <p:cNvSpPr/>
          <p:nvPr/>
        </p:nvSpPr>
        <p:spPr>
          <a:xfrm>
            <a:off x="6691994" y="496913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0" name="Rectangle 19">
            <a:extLst>
              <a:ext uri="{FF2B5EF4-FFF2-40B4-BE49-F238E27FC236}">
                <a16:creationId xmlns:a16="http://schemas.microsoft.com/office/drawing/2014/main" id="{9C7DBD96-CAE2-924D-A9E6-3F0FD754A846}"/>
              </a:ext>
            </a:extLst>
          </p:cNvPr>
          <p:cNvSpPr/>
          <p:nvPr/>
        </p:nvSpPr>
        <p:spPr>
          <a:xfrm>
            <a:off x="6716489" y="3073640"/>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21" name="Rectangle 20">
            <a:extLst>
              <a:ext uri="{FF2B5EF4-FFF2-40B4-BE49-F238E27FC236}">
                <a16:creationId xmlns:a16="http://schemas.microsoft.com/office/drawing/2014/main" id="{1EE98A72-C718-854A-8929-4C9DE546A59A}"/>
              </a:ext>
            </a:extLst>
          </p:cNvPr>
          <p:cNvSpPr/>
          <p:nvPr/>
        </p:nvSpPr>
        <p:spPr>
          <a:xfrm>
            <a:off x="6691994" y="541000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495922" cy="707886"/>
          </a:xfrm>
          <a:prstGeom prst="rect">
            <a:avLst/>
          </a:prstGeom>
          <a:noFill/>
        </p:spPr>
        <p:txBody>
          <a:bodyPr wrap="none" rtlCol="0">
            <a:spAutoFit/>
          </a:bodyPr>
          <a:lstStyle/>
          <a:p>
            <a:r>
              <a:rPr lang="en-US" sz="4000" dirty="0">
                <a:latin typeface="Helvetica" pitchFamily="2" charset="0"/>
              </a:rPr>
              <a:t>Client</a:t>
            </a:r>
          </a:p>
        </p:txBody>
      </p:sp>
      <p:cxnSp>
        <p:nvCxnSpPr>
          <p:cNvPr id="36" name="Straight Arrow Connector 35">
            <a:extLst>
              <a:ext uri="{FF2B5EF4-FFF2-40B4-BE49-F238E27FC236}">
                <a16:creationId xmlns:a16="http://schemas.microsoft.com/office/drawing/2014/main" id="{5EF323F6-4519-BA4E-B819-DC7AFD936F8B}"/>
              </a:ext>
            </a:extLst>
          </p:cNvPr>
          <p:cNvCxnSpPr>
            <a:cxnSpLocks/>
          </p:cNvCxnSpPr>
          <p:nvPr/>
        </p:nvCxnSpPr>
        <p:spPr>
          <a:xfrm flipV="1">
            <a:off x="1643665" y="2634548"/>
            <a:ext cx="1861540" cy="1254457"/>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3781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Flat Delegation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587828" y="2748524"/>
            <a:ext cx="4548188" cy="3411141"/>
          </a:xfrm>
          <a:prstGeom prst="rect">
            <a:avLst/>
          </a:prstGeom>
        </p:spPr>
      </p:pic>
      <p:sp>
        <p:nvSpPr>
          <p:cNvPr id="5" name="Rectangle 4">
            <a:extLst>
              <a:ext uri="{FF2B5EF4-FFF2-40B4-BE49-F238E27FC236}">
                <a16:creationId xmlns:a16="http://schemas.microsoft.com/office/drawing/2014/main" id="{35BF9180-7D82-1948-9141-DBD6E1F0AC68}"/>
              </a:ext>
            </a:extLst>
          </p:cNvPr>
          <p:cNvSpPr/>
          <p:nvPr/>
        </p:nvSpPr>
        <p:spPr>
          <a:xfrm>
            <a:off x="6237515" y="168204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6" name="Rectangle 5">
            <a:extLst>
              <a:ext uri="{FF2B5EF4-FFF2-40B4-BE49-F238E27FC236}">
                <a16:creationId xmlns:a16="http://schemas.microsoft.com/office/drawing/2014/main" id="{FCB2001C-BFDE-2C44-B04B-1314DB921959}"/>
              </a:ext>
            </a:extLst>
          </p:cNvPr>
          <p:cNvSpPr/>
          <p:nvPr/>
        </p:nvSpPr>
        <p:spPr>
          <a:xfrm>
            <a:off x="6237515" y="212291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7" name="Rectangle 6">
            <a:extLst>
              <a:ext uri="{FF2B5EF4-FFF2-40B4-BE49-F238E27FC236}">
                <a16:creationId xmlns:a16="http://schemas.microsoft.com/office/drawing/2014/main" id="{781E5447-4E25-2C42-BF3D-8ED47648469B}"/>
              </a:ext>
            </a:extLst>
          </p:cNvPr>
          <p:cNvSpPr/>
          <p:nvPr/>
        </p:nvSpPr>
        <p:spPr>
          <a:xfrm>
            <a:off x="6213020" y="401662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8" name="Rectangle 7">
            <a:extLst>
              <a:ext uri="{FF2B5EF4-FFF2-40B4-BE49-F238E27FC236}">
                <a16:creationId xmlns:a16="http://schemas.microsoft.com/office/drawing/2014/main" id="{6BA0BC3F-90C9-DB47-B64D-AD8085BE219A}"/>
              </a:ext>
            </a:extLst>
          </p:cNvPr>
          <p:cNvSpPr/>
          <p:nvPr/>
        </p:nvSpPr>
        <p:spPr>
          <a:xfrm>
            <a:off x="6213020" y="4457498"/>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9" name="Rectangle 8">
            <a:extLst>
              <a:ext uri="{FF2B5EF4-FFF2-40B4-BE49-F238E27FC236}">
                <a16:creationId xmlns:a16="http://schemas.microsoft.com/office/drawing/2014/main" id="{9CCFCEBB-BA29-DC45-915A-725C766BEB1A}"/>
              </a:ext>
            </a:extLst>
          </p:cNvPr>
          <p:cNvSpPr/>
          <p:nvPr/>
        </p:nvSpPr>
        <p:spPr>
          <a:xfrm>
            <a:off x="6237515" y="25620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0" name="Rectangle 9">
            <a:extLst>
              <a:ext uri="{FF2B5EF4-FFF2-40B4-BE49-F238E27FC236}">
                <a16:creationId xmlns:a16="http://schemas.microsoft.com/office/drawing/2014/main" id="{BA5CE733-E1BE-0B4A-9AF9-7214F392EF17}"/>
              </a:ext>
            </a:extLst>
          </p:cNvPr>
          <p:cNvSpPr/>
          <p:nvPr/>
        </p:nvSpPr>
        <p:spPr>
          <a:xfrm>
            <a:off x="6213020" y="489836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16" name="Rectangle 15">
            <a:extLst>
              <a:ext uri="{FF2B5EF4-FFF2-40B4-BE49-F238E27FC236}">
                <a16:creationId xmlns:a16="http://schemas.microsoft.com/office/drawing/2014/main" id="{88320B73-DA00-534B-B44C-DF35427A18E8}"/>
              </a:ext>
            </a:extLst>
          </p:cNvPr>
          <p:cNvSpPr/>
          <p:nvPr/>
        </p:nvSpPr>
        <p:spPr>
          <a:xfrm>
            <a:off x="6716489" y="219367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17" name="Rectangle 16">
            <a:extLst>
              <a:ext uri="{FF2B5EF4-FFF2-40B4-BE49-F238E27FC236}">
                <a16:creationId xmlns:a16="http://schemas.microsoft.com/office/drawing/2014/main" id="{2B8EDAB0-8C02-AB4A-9227-59A846D5D051}"/>
              </a:ext>
            </a:extLst>
          </p:cNvPr>
          <p:cNvSpPr/>
          <p:nvPr/>
        </p:nvSpPr>
        <p:spPr>
          <a:xfrm>
            <a:off x="6716489" y="263454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EB97001-9955-7C4D-9AD1-210A1061AAA5}"/>
              </a:ext>
            </a:extLst>
          </p:cNvPr>
          <p:cNvSpPr/>
          <p:nvPr/>
        </p:nvSpPr>
        <p:spPr>
          <a:xfrm>
            <a:off x="6691994" y="452825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9" name="Rectangle 18">
            <a:extLst>
              <a:ext uri="{FF2B5EF4-FFF2-40B4-BE49-F238E27FC236}">
                <a16:creationId xmlns:a16="http://schemas.microsoft.com/office/drawing/2014/main" id="{DB4CE492-D1EE-604B-BEB3-33A520C41C8F}"/>
              </a:ext>
            </a:extLst>
          </p:cNvPr>
          <p:cNvSpPr/>
          <p:nvPr/>
        </p:nvSpPr>
        <p:spPr>
          <a:xfrm>
            <a:off x="6691994" y="496913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0" name="Rectangle 19">
            <a:extLst>
              <a:ext uri="{FF2B5EF4-FFF2-40B4-BE49-F238E27FC236}">
                <a16:creationId xmlns:a16="http://schemas.microsoft.com/office/drawing/2014/main" id="{9C7DBD96-CAE2-924D-A9E6-3F0FD754A846}"/>
              </a:ext>
            </a:extLst>
          </p:cNvPr>
          <p:cNvSpPr/>
          <p:nvPr/>
        </p:nvSpPr>
        <p:spPr>
          <a:xfrm>
            <a:off x="6716489" y="3073640"/>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21" name="Rectangle 20">
            <a:extLst>
              <a:ext uri="{FF2B5EF4-FFF2-40B4-BE49-F238E27FC236}">
                <a16:creationId xmlns:a16="http://schemas.microsoft.com/office/drawing/2014/main" id="{1EE98A72-C718-854A-8929-4C9DE546A59A}"/>
              </a:ext>
            </a:extLst>
          </p:cNvPr>
          <p:cNvSpPr/>
          <p:nvPr/>
        </p:nvSpPr>
        <p:spPr>
          <a:xfrm>
            <a:off x="6691994" y="541000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495922" cy="707886"/>
          </a:xfrm>
          <a:prstGeom prst="rect">
            <a:avLst/>
          </a:prstGeom>
          <a:noFill/>
        </p:spPr>
        <p:txBody>
          <a:bodyPr wrap="none" rtlCol="0">
            <a:spAutoFit/>
          </a:bodyPr>
          <a:lstStyle/>
          <a:p>
            <a:r>
              <a:rPr lang="en-US" sz="4000" dirty="0">
                <a:latin typeface="Helvetica" pitchFamily="2" charset="0"/>
              </a:rPr>
              <a:t>Client</a:t>
            </a:r>
          </a:p>
        </p:txBody>
      </p:sp>
      <p:cxnSp>
        <p:nvCxnSpPr>
          <p:cNvPr id="36" name="Straight Arrow Connector 35">
            <a:extLst>
              <a:ext uri="{FF2B5EF4-FFF2-40B4-BE49-F238E27FC236}">
                <a16:creationId xmlns:a16="http://schemas.microsoft.com/office/drawing/2014/main" id="{5EF323F6-4519-BA4E-B819-DC7AFD936F8B}"/>
              </a:ext>
            </a:extLst>
          </p:cNvPr>
          <p:cNvCxnSpPr>
            <a:cxnSpLocks/>
          </p:cNvCxnSpPr>
          <p:nvPr/>
        </p:nvCxnSpPr>
        <p:spPr>
          <a:xfrm>
            <a:off x="1643665" y="3889005"/>
            <a:ext cx="2316695" cy="213332"/>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569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Shared Memory</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12594" y="700053"/>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821906" y="700051"/>
            <a:ext cx="4548188" cy="3411141"/>
          </a:xfrm>
          <a:prstGeom prst="rect">
            <a:avLst/>
          </a:prstGeom>
        </p:spPr>
      </p:pic>
      <p:pic>
        <p:nvPicPr>
          <p:cNvPr id="11" name="Picture 10">
            <a:extLst>
              <a:ext uri="{FF2B5EF4-FFF2-40B4-BE49-F238E27FC236}">
                <a16:creationId xmlns:a16="http://schemas.microsoft.com/office/drawing/2014/main" id="{CCA00B8E-F6D2-7D43-B526-92A9C36ABBE9}"/>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7523242" y="700052"/>
            <a:ext cx="4548188" cy="3411141"/>
          </a:xfrm>
          <a:prstGeom prst="rect">
            <a:avLst/>
          </a:prstGeom>
        </p:spPr>
      </p:pic>
      <p:sp>
        <p:nvSpPr>
          <p:cNvPr id="3" name="Rectangle 2">
            <a:extLst>
              <a:ext uri="{FF2B5EF4-FFF2-40B4-BE49-F238E27FC236}">
                <a16:creationId xmlns:a16="http://schemas.microsoft.com/office/drawing/2014/main" id="{FDF041E6-57E8-474E-BB5A-EC3BFA98CE36}"/>
              </a:ext>
            </a:extLst>
          </p:cNvPr>
          <p:cNvSpPr/>
          <p:nvPr/>
        </p:nvSpPr>
        <p:spPr>
          <a:xfrm>
            <a:off x="223058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2" name="Rectangle 11">
            <a:extLst>
              <a:ext uri="{FF2B5EF4-FFF2-40B4-BE49-F238E27FC236}">
                <a16:creationId xmlns:a16="http://schemas.microsoft.com/office/drawing/2014/main" id="{B8E06E85-8110-7943-9933-D3D4CDDC2115}"/>
              </a:ext>
            </a:extLst>
          </p:cNvPr>
          <p:cNvSpPr/>
          <p:nvPr/>
        </p:nvSpPr>
        <p:spPr>
          <a:xfrm>
            <a:off x="341930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13" name="Rectangle 12">
            <a:extLst>
              <a:ext uri="{FF2B5EF4-FFF2-40B4-BE49-F238E27FC236}">
                <a16:creationId xmlns:a16="http://schemas.microsoft.com/office/drawing/2014/main" id="{BAA74A4B-9465-234C-A30E-655E5763D5E8}"/>
              </a:ext>
            </a:extLst>
          </p:cNvPr>
          <p:cNvSpPr/>
          <p:nvPr/>
        </p:nvSpPr>
        <p:spPr>
          <a:xfrm>
            <a:off x="460802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14" name="Rectangle 13">
            <a:extLst>
              <a:ext uri="{FF2B5EF4-FFF2-40B4-BE49-F238E27FC236}">
                <a16:creationId xmlns:a16="http://schemas.microsoft.com/office/drawing/2014/main" id="{738A73E4-4514-D84A-ABAD-E3873594D381}"/>
              </a:ext>
            </a:extLst>
          </p:cNvPr>
          <p:cNvSpPr/>
          <p:nvPr/>
        </p:nvSpPr>
        <p:spPr>
          <a:xfrm>
            <a:off x="579674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15" name="Rectangle 14">
            <a:extLst>
              <a:ext uri="{FF2B5EF4-FFF2-40B4-BE49-F238E27FC236}">
                <a16:creationId xmlns:a16="http://schemas.microsoft.com/office/drawing/2014/main" id="{B1FAC528-99DA-3148-80A0-24F9CECA24EB}"/>
              </a:ext>
            </a:extLst>
          </p:cNvPr>
          <p:cNvSpPr/>
          <p:nvPr/>
        </p:nvSpPr>
        <p:spPr>
          <a:xfrm>
            <a:off x="698546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16" name="Rectangle 15">
            <a:extLst>
              <a:ext uri="{FF2B5EF4-FFF2-40B4-BE49-F238E27FC236}">
                <a16:creationId xmlns:a16="http://schemas.microsoft.com/office/drawing/2014/main" id="{08BE0BBF-0322-C94D-B11C-A94A8BCEC6A6}"/>
              </a:ext>
            </a:extLst>
          </p:cNvPr>
          <p:cNvSpPr/>
          <p:nvPr/>
        </p:nvSpPr>
        <p:spPr>
          <a:xfrm>
            <a:off x="817418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cxnSp>
        <p:nvCxnSpPr>
          <p:cNvPr id="17" name="Straight Connector 16">
            <a:extLst>
              <a:ext uri="{FF2B5EF4-FFF2-40B4-BE49-F238E27FC236}">
                <a16:creationId xmlns:a16="http://schemas.microsoft.com/office/drawing/2014/main" id="{8304AC1F-67B5-0747-8334-604AE036246A}"/>
              </a:ext>
            </a:extLst>
          </p:cNvPr>
          <p:cNvCxnSpPr/>
          <p:nvPr/>
        </p:nvCxnSpPr>
        <p:spPr>
          <a:xfrm flipH="1">
            <a:off x="2230582" y="3200400"/>
            <a:ext cx="207818" cy="1385455"/>
          </a:xfrm>
          <a:prstGeom prst="line">
            <a:avLst/>
          </a:prstGeom>
          <a:ln w="60325"/>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23594D86-2E61-474D-8787-5A1D7A9593D6}"/>
              </a:ext>
            </a:extLst>
          </p:cNvPr>
          <p:cNvCxnSpPr>
            <a:cxnSpLocks/>
          </p:cNvCxnSpPr>
          <p:nvPr/>
        </p:nvCxnSpPr>
        <p:spPr>
          <a:xfrm>
            <a:off x="2630424" y="3220076"/>
            <a:ext cx="6732478" cy="1365779"/>
          </a:xfrm>
          <a:prstGeom prst="line">
            <a:avLst/>
          </a:prstGeom>
          <a:ln w="60325"/>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B6405A9-C264-634D-8296-908CCF5AFE04}"/>
              </a:ext>
            </a:extLst>
          </p:cNvPr>
          <p:cNvCxnSpPr>
            <a:cxnSpLocks/>
          </p:cNvCxnSpPr>
          <p:nvPr/>
        </p:nvCxnSpPr>
        <p:spPr>
          <a:xfrm flipH="1">
            <a:off x="2230582" y="3200400"/>
            <a:ext cx="3147788" cy="1385454"/>
          </a:xfrm>
          <a:prstGeom prst="line">
            <a:avLst/>
          </a:prstGeom>
          <a:ln w="60325"/>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E9FCB031-13AC-5B44-A37C-841533593CD1}"/>
              </a:ext>
            </a:extLst>
          </p:cNvPr>
          <p:cNvCxnSpPr>
            <a:cxnSpLocks/>
          </p:cNvCxnSpPr>
          <p:nvPr/>
        </p:nvCxnSpPr>
        <p:spPr>
          <a:xfrm>
            <a:off x="5796742" y="3220076"/>
            <a:ext cx="3566160" cy="1365778"/>
          </a:xfrm>
          <a:prstGeom prst="line">
            <a:avLst/>
          </a:prstGeom>
          <a:ln w="6032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898123E3-595C-8047-8F69-C0C4637D0B24}"/>
              </a:ext>
            </a:extLst>
          </p:cNvPr>
          <p:cNvCxnSpPr>
            <a:cxnSpLocks/>
          </p:cNvCxnSpPr>
          <p:nvPr/>
        </p:nvCxnSpPr>
        <p:spPr>
          <a:xfrm flipH="1">
            <a:off x="9362902" y="3093997"/>
            <a:ext cx="390698" cy="1491857"/>
          </a:xfrm>
          <a:prstGeom prst="line">
            <a:avLst/>
          </a:prstGeom>
          <a:ln w="6032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A727EA5-0ACB-DE47-BA58-BB1ED9A74626}"/>
              </a:ext>
            </a:extLst>
          </p:cNvPr>
          <p:cNvCxnSpPr>
            <a:cxnSpLocks/>
          </p:cNvCxnSpPr>
          <p:nvPr/>
        </p:nvCxnSpPr>
        <p:spPr>
          <a:xfrm flipH="1">
            <a:off x="2225889" y="3093996"/>
            <a:ext cx="7244515" cy="1491858"/>
          </a:xfrm>
          <a:prstGeom prst="line">
            <a:avLst/>
          </a:prstGeom>
          <a:ln w="6032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22375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Flat Delegation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587828" y="2748524"/>
            <a:ext cx="4548188" cy="3411141"/>
          </a:xfrm>
          <a:prstGeom prst="rect">
            <a:avLst/>
          </a:prstGeom>
        </p:spPr>
      </p:pic>
      <p:sp>
        <p:nvSpPr>
          <p:cNvPr id="5" name="Rectangle 4">
            <a:extLst>
              <a:ext uri="{FF2B5EF4-FFF2-40B4-BE49-F238E27FC236}">
                <a16:creationId xmlns:a16="http://schemas.microsoft.com/office/drawing/2014/main" id="{35BF9180-7D82-1948-9141-DBD6E1F0AC68}"/>
              </a:ext>
            </a:extLst>
          </p:cNvPr>
          <p:cNvSpPr/>
          <p:nvPr/>
        </p:nvSpPr>
        <p:spPr>
          <a:xfrm>
            <a:off x="6237515" y="1682043"/>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6" name="Rectangle 5">
            <a:extLst>
              <a:ext uri="{FF2B5EF4-FFF2-40B4-BE49-F238E27FC236}">
                <a16:creationId xmlns:a16="http://schemas.microsoft.com/office/drawing/2014/main" id="{FCB2001C-BFDE-2C44-B04B-1314DB921959}"/>
              </a:ext>
            </a:extLst>
          </p:cNvPr>
          <p:cNvSpPr/>
          <p:nvPr/>
        </p:nvSpPr>
        <p:spPr>
          <a:xfrm>
            <a:off x="6237515" y="212291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7" name="Rectangle 6">
            <a:extLst>
              <a:ext uri="{FF2B5EF4-FFF2-40B4-BE49-F238E27FC236}">
                <a16:creationId xmlns:a16="http://schemas.microsoft.com/office/drawing/2014/main" id="{781E5447-4E25-2C42-BF3D-8ED47648469B}"/>
              </a:ext>
            </a:extLst>
          </p:cNvPr>
          <p:cNvSpPr/>
          <p:nvPr/>
        </p:nvSpPr>
        <p:spPr>
          <a:xfrm>
            <a:off x="6213020" y="401662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8" name="Rectangle 7">
            <a:extLst>
              <a:ext uri="{FF2B5EF4-FFF2-40B4-BE49-F238E27FC236}">
                <a16:creationId xmlns:a16="http://schemas.microsoft.com/office/drawing/2014/main" id="{6BA0BC3F-90C9-DB47-B64D-AD8085BE219A}"/>
              </a:ext>
            </a:extLst>
          </p:cNvPr>
          <p:cNvSpPr/>
          <p:nvPr/>
        </p:nvSpPr>
        <p:spPr>
          <a:xfrm>
            <a:off x="6213020" y="445749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9" name="Rectangle 8">
            <a:extLst>
              <a:ext uri="{FF2B5EF4-FFF2-40B4-BE49-F238E27FC236}">
                <a16:creationId xmlns:a16="http://schemas.microsoft.com/office/drawing/2014/main" id="{9CCFCEBB-BA29-DC45-915A-725C766BEB1A}"/>
              </a:ext>
            </a:extLst>
          </p:cNvPr>
          <p:cNvSpPr/>
          <p:nvPr/>
        </p:nvSpPr>
        <p:spPr>
          <a:xfrm>
            <a:off x="6237515" y="25620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0" name="Rectangle 9">
            <a:extLst>
              <a:ext uri="{FF2B5EF4-FFF2-40B4-BE49-F238E27FC236}">
                <a16:creationId xmlns:a16="http://schemas.microsoft.com/office/drawing/2014/main" id="{BA5CE733-E1BE-0B4A-9AF9-7214F392EF17}"/>
              </a:ext>
            </a:extLst>
          </p:cNvPr>
          <p:cNvSpPr/>
          <p:nvPr/>
        </p:nvSpPr>
        <p:spPr>
          <a:xfrm>
            <a:off x="6213020" y="489836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16" name="Rectangle 15">
            <a:extLst>
              <a:ext uri="{FF2B5EF4-FFF2-40B4-BE49-F238E27FC236}">
                <a16:creationId xmlns:a16="http://schemas.microsoft.com/office/drawing/2014/main" id="{88320B73-DA00-534B-B44C-DF35427A18E8}"/>
              </a:ext>
            </a:extLst>
          </p:cNvPr>
          <p:cNvSpPr/>
          <p:nvPr/>
        </p:nvSpPr>
        <p:spPr>
          <a:xfrm>
            <a:off x="6716489" y="219367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17" name="Rectangle 16">
            <a:extLst>
              <a:ext uri="{FF2B5EF4-FFF2-40B4-BE49-F238E27FC236}">
                <a16:creationId xmlns:a16="http://schemas.microsoft.com/office/drawing/2014/main" id="{2B8EDAB0-8C02-AB4A-9227-59A846D5D051}"/>
              </a:ext>
            </a:extLst>
          </p:cNvPr>
          <p:cNvSpPr/>
          <p:nvPr/>
        </p:nvSpPr>
        <p:spPr>
          <a:xfrm>
            <a:off x="6716489" y="263454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EB97001-9955-7C4D-9AD1-210A1061AAA5}"/>
              </a:ext>
            </a:extLst>
          </p:cNvPr>
          <p:cNvSpPr/>
          <p:nvPr/>
        </p:nvSpPr>
        <p:spPr>
          <a:xfrm>
            <a:off x="6691994" y="452825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9" name="Rectangle 18">
            <a:extLst>
              <a:ext uri="{FF2B5EF4-FFF2-40B4-BE49-F238E27FC236}">
                <a16:creationId xmlns:a16="http://schemas.microsoft.com/office/drawing/2014/main" id="{DB4CE492-D1EE-604B-BEB3-33A520C41C8F}"/>
              </a:ext>
            </a:extLst>
          </p:cNvPr>
          <p:cNvSpPr/>
          <p:nvPr/>
        </p:nvSpPr>
        <p:spPr>
          <a:xfrm>
            <a:off x="6691994" y="496913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0" name="Rectangle 19">
            <a:extLst>
              <a:ext uri="{FF2B5EF4-FFF2-40B4-BE49-F238E27FC236}">
                <a16:creationId xmlns:a16="http://schemas.microsoft.com/office/drawing/2014/main" id="{9C7DBD96-CAE2-924D-A9E6-3F0FD754A846}"/>
              </a:ext>
            </a:extLst>
          </p:cNvPr>
          <p:cNvSpPr/>
          <p:nvPr/>
        </p:nvSpPr>
        <p:spPr>
          <a:xfrm>
            <a:off x="6716489" y="3073640"/>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21" name="Rectangle 20">
            <a:extLst>
              <a:ext uri="{FF2B5EF4-FFF2-40B4-BE49-F238E27FC236}">
                <a16:creationId xmlns:a16="http://schemas.microsoft.com/office/drawing/2014/main" id="{1EE98A72-C718-854A-8929-4C9DE546A59A}"/>
              </a:ext>
            </a:extLst>
          </p:cNvPr>
          <p:cNvSpPr/>
          <p:nvPr/>
        </p:nvSpPr>
        <p:spPr>
          <a:xfrm>
            <a:off x="6691994" y="541000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495922" cy="707886"/>
          </a:xfrm>
          <a:prstGeom prst="rect">
            <a:avLst/>
          </a:prstGeom>
          <a:noFill/>
        </p:spPr>
        <p:txBody>
          <a:bodyPr wrap="none" rtlCol="0">
            <a:spAutoFit/>
          </a:bodyPr>
          <a:lstStyle/>
          <a:p>
            <a:r>
              <a:rPr lang="en-US" sz="4000" dirty="0">
                <a:latin typeface="Helvetica" pitchFamily="2" charset="0"/>
              </a:rPr>
              <a:t>Client</a:t>
            </a:r>
          </a:p>
        </p:txBody>
      </p:sp>
      <p:cxnSp>
        <p:nvCxnSpPr>
          <p:cNvPr id="36" name="Straight Arrow Connector 35">
            <a:extLst>
              <a:ext uri="{FF2B5EF4-FFF2-40B4-BE49-F238E27FC236}">
                <a16:creationId xmlns:a16="http://schemas.microsoft.com/office/drawing/2014/main" id="{5EF323F6-4519-BA4E-B819-DC7AFD936F8B}"/>
              </a:ext>
            </a:extLst>
          </p:cNvPr>
          <p:cNvCxnSpPr>
            <a:cxnSpLocks/>
          </p:cNvCxnSpPr>
          <p:nvPr/>
        </p:nvCxnSpPr>
        <p:spPr>
          <a:xfrm flipH="1" flipV="1">
            <a:off x="3282043" y="4329876"/>
            <a:ext cx="2813957" cy="1"/>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20257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Flat Delegation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587828" y="2748524"/>
            <a:ext cx="4548188" cy="3411141"/>
          </a:xfrm>
          <a:prstGeom prst="rect">
            <a:avLst/>
          </a:prstGeom>
        </p:spPr>
      </p:pic>
      <p:sp>
        <p:nvSpPr>
          <p:cNvPr id="5" name="Rectangle 4">
            <a:extLst>
              <a:ext uri="{FF2B5EF4-FFF2-40B4-BE49-F238E27FC236}">
                <a16:creationId xmlns:a16="http://schemas.microsoft.com/office/drawing/2014/main" id="{35BF9180-7D82-1948-9141-DBD6E1F0AC68}"/>
              </a:ext>
            </a:extLst>
          </p:cNvPr>
          <p:cNvSpPr/>
          <p:nvPr/>
        </p:nvSpPr>
        <p:spPr>
          <a:xfrm>
            <a:off x="6237515" y="168204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6" name="Rectangle 5">
            <a:extLst>
              <a:ext uri="{FF2B5EF4-FFF2-40B4-BE49-F238E27FC236}">
                <a16:creationId xmlns:a16="http://schemas.microsoft.com/office/drawing/2014/main" id="{FCB2001C-BFDE-2C44-B04B-1314DB921959}"/>
              </a:ext>
            </a:extLst>
          </p:cNvPr>
          <p:cNvSpPr/>
          <p:nvPr/>
        </p:nvSpPr>
        <p:spPr>
          <a:xfrm>
            <a:off x="6237515" y="212291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7" name="Rectangle 6">
            <a:extLst>
              <a:ext uri="{FF2B5EF4-FFF2-40B4-BE49-F238E27FC236}">
                <a16:creationId xmlns:a16="http://schemas.microsoft.com/office/drawing/2014/main" id="{781E5447-4E25-2C42-BF3D-8ED47648469B}"/>
              </a:ext>
            </a:extLst>
          </p:cNvPr>
          <p:cNvSpPr/>
          <p:nvPr/>
        </p:nvSpPr>
        <p:spPr>
          <a:xfrm>
            <a:off x="6213020" y="401662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8" name="Rectangle 7">
            <a:extLst>
              <a:ext uri="{FF2B5EF4-FFF2-40B4-BE49-F238E27FC236}">
                <a16:creationId xmlns:a16="http://schemas.microsoft.com/office/drawing/2014/main" id="{6BA0BC3F-90C9-DB47-B64D-AD8085BE219A}"/>
              </a:ext>
            </a:extLst>
          </p:cNvPr>
          <p:cNvSpPr/>
          <p:nvPr/>
        </p:nvSpPr>
        <p:spPr>
          <a:xfrm>
            <a:off x="6213020" y="445749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9" name="Rectangle 8">
            <a:extLst>
              <a:ext uri="{FF2B5EF4-FFF2-40B4-BE49-F238E27FC236}">
                <a16:creationId xmlns:a16="http://schemas.microsoft.com/office/drawing/2014/main" id="{9CCFCEBB-BA29-DC45-915A-725C766BEB1A}"/>
              </a:ext>
            </a:extLst>
          </p:cNvPr>
          <p:cNvSpPr/>
          <p:nvPr/>
        </p:nvSpPr>
        <p:spPr>
          <a:xfrm>
            <a:off x="6237515" y="25620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0" name="Rectangle 9">
            <a:extLst>
              <a:ext uri="{FF2B5EF4-FFF2-40B4-BE49-F238E27FC236}">
                <a16:creationId xmlns:a16="http://schemas.microsoft.com/office/drawing/2014/main" id="{BA5CE733-E1BE-0B4A-9AF9-7214F392EF17}"/>
              </a:ext>
            </a:extLst>
          </p:cNvPr>
          <p:cNvSpPr/>
          <p:nvPr/>
        </p:nvSpPr>
        <p:spPr>
          <a:xfrm>
            <a:off x="6213020" y="489836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accent3">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accent3">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accent3">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16" name="Rectangle 15">
            <a:extLst>
              <a:ext uri="{FF2B5EF4-FFF2-40B4-BE49-F238E27FC236}">
                <a16:creationId xmlns:a16="http://schemas.microsoft.com/office/drawing/2014/main" id="{88320B73-DA00-534B-B44C-DF35427A18E8}"/>
              </a:ext>
            </a:extLst>
          </p:cNvPr>
          <p:cNvSpPr/>
          <p:nvPr/>
        </p:nvSpPr>
        <p:spPr>
          <a:xfrm>
            <a:off x="6716489" y="219367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17" name="Rectangle 16">
            <a:extLst>
              <a:ext uri="{FF2B5EF4-FFF2-40B4-BE49-F238E27FC236}">
                <a16:creationId xmlns:a16="http://schemas.microsoft.com/office/drawing/2014/main" id="{2B8EDAB0-8C02-AB4A-9227-59A846D5D051}"/>
              </a:ext>
            </a:extLst>
          </p:cNvPr>
          <p:cNvSpPr/>
          <p:nvPr/>
        </p:nvSpPr>
        <p:spPr>
          <a:xfrm>
            <a:off x="6716489" y="2634548"/>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EB97001-9955-7C4D-9AD1-210A1061AAA5}"/>
              </a:ext>
            </a:extLst>
          </p:cNvPr>
          <p:cNvSpPr/>
          <p:nvPr/>
        </p:nvSpPr>
        <p:spPr>
          <a:xfrm>
            <a:off x="6691994" y="452825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9" name="Rectangle 18">
            <a:extLst>
              <a:ext uri="{FF2B5EF4-FFF2-40B4-BE49-F238E27FC236}">
                <a16:creationId xmlns:a16="http://schemas.microsoft.com/office/drawing/2014/main" id="{DB4CE492-D1EE-604B-BEB3-33A520C41C8F}"/>
              </a:ext>
            </a:extLst>
          </p:cNvPr>
          <p:cNvSpPr/>
          <p:nvPr/>
        </p:nvSpPr>
        <p:spPr>
          <a:xfrm>
            <a:off x="6691994" y="496913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0" name="Rectangle 19">
            <a:extLst>
              <a:ext uri="{FF2B5EF4-FFF2-40B4-BE49-F238E27FC236}">
                <a16:creationId xmlns:a16="http://schemas.microsoft.com/office/drawing/2014/main" id="{9C7DBD96-CAE2-924D-A9E6-3F0FD754A846}"/>
              </a:ext>
            </a:extLst>
          </p:cNvPr>
          <p:cNvSpPr/>
          <p:nvPr/>
        </p:nvSpPr>
        <p:spPr>
          <a:xfrm>
            <a:off x="6716489" y="3073640"/>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21" name="Rectangle 20">
            <a:extLst>
              <a:ext uri="{FF2B5EF4-FFF2-40B4-BE49-F238E27FC236}">
                <a16:creationId xmlns:a16="http://schemas.microsoft.com/office/drawing/2014/main" id="{1EE98A72-C718-854A-8929-4C9DE546A59A}"/>
              </a:ext>
            </a:extLst>
          </p:cNvPr>
          <p:cNvSpPr/>
          <p:nvPr/>
        </p:nvSpPr>
        <p:spPr>
          <a:xfrm>
            <a:off x="6691994" y="541000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16</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accent3">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accent3">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accent3">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495922" cy="707886"/>
          </a:xfrm>
          <a:prstGeom prst="rect">
            <a:avLst/>
          </a:prstGeom>
          <a:noFill/>
        </p:spPr>
        <p:txBody>
          <a:bodyPr wrap="none" rtlCol="0">
            <a:spAutoFit/>
          </a:bodyPr>
          <a:lstStyle/>
          <a:p>
            <a:r>
              <a:rPr lang="en-US" sz="4000" dirty="0">
                <a:latin typeface="Helvetica" pitchFamily="2" charset="0"/>
              </a:rPr>
              <a:t>Client</a:t>
            </a:r>
          </a:p>
        </p:txBody>
      </p:sp>
      <p:cxnSp>
        <p:nvCxnSpPr>
          <p:cNvPr id="36" name="Straight Arrow Connector 35">
            <a:extLst>
              <a:ext uri="{FF2B5EF4-FFF2-40B4-BE49-F238E27FC236}">
                <a16:creationId xmlns:a16="http://schemas.microsoft.com/office/drawing/2014/main" id="{5EF323F6-4519-BA4E-B819-DC7AFD936F8B}"/>
              </a:ext>
            </a:extLst>
          </p:cNvPr>
          <p:cNvCxnSpPr>
            <a:cxnSpLocks/>
            <a:endCxn id="30" idx="1"/>
          </p:cNvCxnSpPr>
          <p:nvPr/>
        </p:nvCxnSpPr>
        <p:spPr>
          <a:xfrm>
            <a:off x="5475512" y="3185616"/>
            <a:ext cx="1796148" cy="696285"/>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5393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Flat Delegation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rotWithShape="1">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rcRect l="12925" t="29126" r="15213" b="9052"/>
          <a:stretch/>
        </p:blipFill>
        <p:spPr>
          <a:xfrm>
            <a:off x="0" y="3742051"/>
            <a:ext cx="3268446" cy="2108823"/>
          </a:xfrm>
          <a:prstGeom prst="rect">
            <a:avLst/>
          </a:prstGeom>
          <a:solidFill>
            <a:schemeClr val="accent4">
              <a:lumMod val="20000"/>
              <a:lumOff val="80000"/>
            </a:schemeClr>
          </a:solidFill>
          <a:ln>
            <a:noFill/>
          </a:ln>
        </p:spPr>
      </p:pic>
      <p:sp>
        <p:nvSpPr>
          <p:cNvPr id="5" name="Rectangle 4">
            <a:extLst>
              <a:ext uri="{FF2B5EF4-FFF2-40B4-BE49-F238E27FC236}">
                <a16:creationId xmlns:a16="http://schemas.microsoft.com/office/drawing/2014/main" id="{35BF9180-7D82-1948-9141-DBD6E1F0AC68}"/>
              </a:ext>
            </a:extLst>
          </p:cNvPr>
          <p:cNvSpPr/>
          <p:nvPr/>
        </p:nvSpPr>
        <p:spPr>
          <a:xfrm>
            <a:off x="6237515" y="168204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6" name="Rectangle 5">
            <a:extLst>
              <a:ext uri="{FF2B5EF4-FFF2-40B4-BE49-F238E27FC236}">
                <a16:creationId xmlns:a16="http://schemas.microsoft.com/office/drawing/2014/main" id="{FCB2001C-BFDE-2C44-B04B-1314DB921959}"/>
              </a:ext>
            </a:extLst>
          </p:cNvPr>
          <p:cNvSpPr/>
          <p:nvPr/>
        </p:nvSpPr>
        <p:spPr>
          <a:xfrm>
            <a:off x="6237515" y="212291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7" name="Rectangle 6">
            <a:extLst>
              <a:ext uri="{FF2B5EF4-FFF2-40B4-BE49-F238E27FC236}">
                <a16:creationId xmlns:a16="http://schemas.microsoft.com/office/drawing/2014/main" id="{781E5447-4E25-2C42-BF3D-8ED47648469B}"/>
              </a:ext>
            </a:extLst>
          </p:cNvPr>
          <p:cNvSpPr/>
          <p:nvPr/>
        </p:nvSpPr>
        <p:spPr>
          <a:xfrm>
            <a:off x="6213020" y="401662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8" name="Rectangle 7">
            <a:extLst>
              <a:ext uri="{FF2B5EF4-FFF2-40B4-BE49-F238E27FC236}">
                <a16:creationId xmlns:a16="http://schemas.microsoft.com/office/drawing/2014/main" id="{6BA0BC3F-90C9-DB47-B64D-AD8085BE219A}"/>
              </a:ext>
            </a:extLst>
          </p:cNvPr>
          <p:cNvSpPr/>
          <p:nvPr/>
        </p:nvSpPr>
        <p:spPr>
          <a:xfrm>
            <a:off x="6213020" y="445749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9" name="Rectangle 8">
            <a:extLst>
              <a:ext uri="{FF2B5EF4-FFF2-40B4-BE49-F238E27FC236}">
                <a16:creationId xmlns:a16="http://schemas.microsoft.com/office/drawing/2014/main" id="{9CCFCEBB-BA29-DC45-915A-725C766BEB1A}"/>
              </a:ext>
            </a:extLst>
          </p:cNvPr>
          <p:cNvSpPr/>
          <p:nvPr/>
        </p:nvSpPr>
        <p:spPr>
          <a:xfrm>
            <a:off x="6237515" y="25620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0" name="Rectangle 9">
            <a:extLst>
              <a:ext uri="{FF2B5EF4-FFF2-40B4-BE49-F238E27FC236}">
                <a16:creationId xmlns:a16="http://schemas.microsoft.com/office/drawing/2014/main" id="{BA5CE733-E1BE-0B4A-9AF9-7214F392EF17}"/>
              </a:ext>
            </a:extLst>
          </p:cNvPr>
          <p:cNvSpPr/>
          <p:nvPr/>
        </p:nvSpPr>
        <p:spPr>
          <a:xfrm>
            <a:off x="6213020" y="489836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16" name="Rectangle 15">
            <a:extLst>
              <a:ext uri="{FF2B5EF4-FFF2-40B4-BE49-F238E27FC236}">
                <a16:creationId xmlns:a16="http://schemas.microsoft.com/office/drawing/2014/main" id="{88320B73-DA00-534B-B44C-DF35427A18E8}"/>
              </a:ext>
            </a:extLst>
          </p:cNvPr>
          <p:cNvSpPr/>
          <p:nvPr/>
        </p:nvSpPr>
        <p:spPr>
          <a:xfrm>
            <a:off x="6716489" y="219367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17" name="Rectangle 16">
            <a:extLst>
              <a:ext uri="{FF2B5EF4-FFF2-40B4-BE49-F238E27FC236}">
                <a16:creationId xmlns:a16="http://schemas.microsoft.com/office/drawing/2014/main" id="{2B8EDAB0-8C02-AB4A-9227-59A846D5D051}"/>
              </a:ext>
            </a:extLst>
          </p:cNvPr>
          <p:cNvSpPr/>
          <p:nvPr/>
        </p:nvSpPr>
        <p:spPr>
          <a:xfrm>
            <a:off x="6716489" y="2634548"/>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EB97001-9955-7C4D-9AD1-210A1061AAA5}"/>
              </a:ext>
            </a:extLst>
          </p:cNvPr>
          <p:cNvSpPr/>
          <p:nvPr/>
        </p:nvSpPr>
        <p:spPr>
          <a:xfrm>
            <a:off x="6691994" y="452825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9" name="Rectangle 18">
            <a:extLst>
              <a:ext uri="{FF2B5EF4-FFF2-40B4-BE49-F238E27FC236}">
                <a16:creationId xmlns:a16="http://schemas.microsoft.com/office/drawing/2014/main" id="{DB4CE492-D1EE-604B-BEB3-33A520C41C8F}"/>
              </a:ext>
            </a:extLst>
          </p:cNvPr>
          <p:cNvSpPr/>
          <p:nvPr/>
        </p:nvSpPr>
        <p:spPr>
          <a:xfrm>
            <a:off x="6691994" y="496913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0" name="Rectangle 19">
            <a:extLst>
              <a:ext uri="{FF2B5EF4-FFF2-40B4-BE49-F238E27FC236}">
                <a16:creationId xmlns:a16="http://schemas.microsoft.com/office/drawing/2014/main" id="{9C7DBD96-CAE2-924D-A9E6-3F0FD754A846}"/>
              </a:ext>
            </a:extLst>
          </p:cNvPr>
          <p:cNvSpPr/>
          <p:nvPr/>
        </p:nvSpPr>
        <p:spPr>
          <a:xfrm>
            <a:off x="6716489" y="3073640"/>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21" name="Rectangle 20">
            <a:extLst>
              <a:ext uri="{FF2B5EF4-FFF2-40B4-BE49-F238E27FC236}">
                <a16:creationId xmlns:a16="http://schemas.microsoft.com/office/drawing/2014/main" id="{1EE98A72-C718-854A-8929-4C9DE546A59A}"/>
              </a:ext>
            </a:extLst>
          </p:cNvPr>
          <p:cNvSpPr/>
          <p:nvPr/>
        </p:nvSpPr>
        <p:spPr>
          <a:xfrm>
            <a:off x="6691994" y="541000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696298" cy="707886"/>
          </a:xfrm>
          <a:prstGeom prst="rect">
            <a:avLst/>
          </a:prstGeom>
          <a:noFill/>
        </p:spPr>
        <p:txBody>
          <a:bodyPr wrap="none" rtlCol="0">
            <a:spAutoFit/>
          </a:bodyPr>
          <a:lstStyle/>
          <a:p>
            <a:r>
              <a:rPr lang="en-US" sz="4000" dirty="0">
                <a:latin typeface="Helvetica" pitchFamily="2" charset="0"/>
              </a:rPr>
              <a:t>Server</a:t>
            </a:r>
          </a:p>
        </p:txBody>
      </p:sp>
      <p:cxnSp>
        <p:nvCxnSpPr>
          <p:cNvPr id="37" name="Straight Arrow Connector 36">
            <a:extLst>
              <a:ext uri="{FF2B5EF4-FFF2-40B4-BE49-F238E27FC236}">
                <a16:creationId xmlns:a16="http://schemas.microsoft.com/office/drawing/2014/main" id="{48E75198-EF4A-0840-8E6C-550C4536B812}"/>
              </a:ext>
            </a:extLst>
          </p:cNvPr>
          <p:cNvCxnSpPr>
            <a:cxnSpLocks/>
          </p:cNvCxnSpPr>
          <p:nvPr/>
        </p:nvCxnSpPr>
        <p:spPr>
          <a:xfrm flipH="1">
            <a:off x="3268446" y="3048975"/>
            <a:ext cx="3903501" cy="1245239"/>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BF27742-6E4A-964C-95EC-B2EA83F7DBB6}"/>
              </a:ext>
            </a:extLst>
          </p:cNvPr>
          <p:cNvCxnSpPr>
            <a:cxnSpLocks/>
          </p:cNvCxnSpPr>
          <p:nvPr/>
        </p:nvCxnSpPr>
        <p:spPr>
          <a:xfrm>
            <a:off x="3267957" y="4441167"/>
            <a:ext cx="3903990" cy="895353"/>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2503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Flat Delegation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rotWithShape="1">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rcRect l="12925" t="29126" r="15213" b="9052"/>
          <a:stretch/>
        </p:blipFill>
        <p:spPr>
          <a:xfrm>
            <a:off x="0" y="3742051"/>
            <a:ext cx="3268446" cy="2108823"/>
          </a:xfrm>
          <a:prstGeom prst="rect">
            <a:avLst/>
          </a:prstGeom>
          <a:solidFill>
            <a:schemeClr val="accent4">
              <a:lumMod val="20000"/>
              <a:lumOff val="80000"/>
            </a:schemeClr>
          </a:solidFill>
          <a:ln>
            <a:noFill/>
          </a:ln>
        </p:spPr>
      </p:pic>
      <p:sp>
        <p:nvSpPr>
          <p:cNvPr id="5" name="Rectangle 4">
            <a:extLst>
              <a:ext uri="{FF2B5EF4-FFF2-40B4-BE49-F238E27FC236}">
                <a16:creationId xmlns:a16="http://schemas.microsoft.com/office/drawing/2014/main" id="{35BF9180-7D82-1948-9141-DBD6E1F0AC68}"/>
              </a:ext>
            </a:extLst>
          </p:cNvPr>
          <p:cNvSpPr/>
          <p:nvPr/>
        </p:nvSpPr>
        <p:spPr>
          <a:xfrm>
            <a:off x="6237515" y="168204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6" name="Rectangle 5">
            <a:extLst>
              <a:ext uri="{FF2B5EF4-FFF2-40B4-BE49-F238E27FC236}">
                <a16:creationId xmlns:a16="http://schemas.microsoft.com/office/drawing/2014/main" id="{FCB2001C-BFDE-2C44-B04B-1314DB921959}"/>
              </a:ext>
            </a:extLst>
          </p:cNvPr>
          <p:cNvSpPr/>
          <p:nvPr/>
        </p:nvSpPr>
        <p:spPr>
          <a:xfrm>
            <a:off x="6237515" y="212291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7" name="Rectangle 6">
            <a:extLst>
              <a:ext uri="{FF2B5EF4-FFF2-40B4-BE49-F238E27FC236}">
                <a16:creationId xmlns:a16="http://schemas.microsoft.com/office/drawing/2014/main" id="{781E5447-4E25-2C42-BF3D-8ED47648469B}"/>
              </a:ext>
            </a:extLst>
          </p:cNvPr>
          <p:cNvSpPr/>
          <p:nvPr/>
        </p:nvSpPr>
        <p:spPr>
          <a:xfrm>
            <a:off x="6213020" y="401662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8" name="Rectangle 7">
            <a:extLst>
              <a:ext uri="{FF2B5EF4-FFF2-40B4-BE49-F238E27FC236}">
                <a16:creationId xmlns:a16="http://schemas.microsoft.com/office/drawing/2014/main" id="{6BA0BC3F-90C9-DB47-B64D-AD8085BE219A}"/>
              </a:ext>
            </a:extLst>
          </p:cNvPr>
          <p:cNvSpPr/>
          <p:nvPr/>
        </p:nvSpPr>
        <p:spPr>
          <a:xfrm>
            <a:off x="6213020" y="445749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9" name="Rectangle 8">
            <a:extLst>
              <a:ext uri="{FF2B5EF4-FFF2-40B4-BE49-F238E27FC236}">
                <a16:creationId xmlns:a16="http://schemas.microsoft.com/office/drawing/2014/main" id="{9CCFCEBB-BA29-DC45-915A-725C766BEB1A}"/>
              </a:ext>
            </a:extLst>
          </p:cNvPr>
          <p:cNvSpPr/>
          <p:nvPr/>
        </p:nvSpPr>
        <p:spPr>
          <a:xfrm>
            <a:off x="6237515" y="25620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0" name="Rectangle 9">
            <a:extLst>
              <a:ext uri="{FF2B5EF4-FFF2-40B4-BE49-F238E27FC236}">
                <a16:creationId xmlns:a16="http://schemas.microsoft.com/office/drawing/2014/main" id="{BA5CE733-E1BE-0B4A-9AF9-7214F392EF17}"/>
              </a:ext>
            </a:extLst>
          </p:cNvPr>
          <p:cNvSpPr/>
          <p:nvPr/>
        </p:nvSpPr>
        <p:spPr>
          <a:xfrm>
            <a:off x="6213020" y="489836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16" name="Rectangle 15">
            <a:extLst>
              <a:ext uri="{FF2B5EF4-FFF2-40B4-BE49-F238E27FC236}">
                <a16:creationId xmlns:a16="http://schemas.microsoft.com/office/drawing/2014/main" id="{88320B73-DA00-534B-B44C-DF35427A18E8}"/>
              </a:ext>
            </a:extLst>
          </p:cNvPr>
          <p:cNvSpPr/>
          <p:nvPr/>
        </p:nvSpPr>
        <p:spPr>
          <a:xfrm>
            <a:off x="6716489" y="219367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17" name="Rectangle 16">
            <a:extLst>
              <a:ext uri="{FF2B5EF4-FFF2-40B4-BE49-F238E27FC236}">
                <a16:creationId xmlns:a16="http://schemas.microsoft.com/office/drawing/2014/main" id="{2B8EDAB0-8C02-AB4A-9227-59A846D5D051}"/>
              </a:ext>
            </a:extLst>
          </p:cNvPr>
          <p:cNvSpPr/>
          <p:nvPr/>
        </p:nvSpPr>
        <p:spPr>
          <a:xfrm>
            <a:off x="6716489" y="2634548"/>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EB97001-9955-7C4D-9AD1-210A1061AAA5}"/>
              </a:ext>
            </a:extLst>
          </p:cNvPr>
          <p:cNvSpPr/>
          <p:nvPr/>
        </p:nvSpPr>
        <p:spPr>
          <a:xfrm>
            <a:off x="6691994" y="452825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9" name="Rectangle 18">
            <a:extLst>
              <a:ext uri="{FF2B5EF4-FFF2-40B4-BE49-F238E27FC236}">
                <a16:creationId xmlns:a16="http://schemas.microsoft.com/office/drawing/2014/main" id="{DB4CE492-D1EE-604B-BEB3-33A520C41C8F}"/>
              </a:ext>
            </a:extLst>
          </p:cNvPr>
          <p:cNvSpPr/>
          <p:nvPr/>
        </p:nvSpPr>
        <p:spPr>
          <a:xfrm>
            <a:off x="6691994" y="496913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0" name="Rectangle 19">
            <a:extLst>
              <a:ext uri="{FF2B5EF4-FFF2-40B4-BE49-F238E27FC236}">
                <a16:creationId xmlns:a16="http://schemas.microsoft.com/office/drawing/2014/main" id="{9C7DBD96-CAE2-924D-A9E6-3F0FD754A846}"/>
              </a:ext>
            </a:extLst>
          </p:cNvPr>
          <p:cNvSpPr/>
          <p:nvPr/>
        </p:nvSpPr>
        <p:spPr>
          <a:xfrm>
            <a:off x="6716489" y="3073640"/>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21" name="Rectangle 20">
            <a:extLst>
              <a:ext uri="{FF2B5EF4-FFF2-40B4-BE49-F238E27FC236}">
                <a16:creationId xmlns:a16="http://schemas.microsoft.com/office/drawing/2014/main" id="{1EE98A72-C718-854A-8929-4C9DE546A59A}"/>
              </a:ext>
            </a:extLst>
          </p:cNvPr>
          <p:cNvSpPr/>
          <p:nvPr/>
        </p:nvSpPr>
        <p:spPr>
          <a:xfrm>
            <a:off x="6691994" y="541000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696298" cy="707886"/>
          </a:xfrm>
          <a:prstGeom prst="rect">
            <a:avLst/>
          </a:prstGeom>
          <a:noFill/>
        </p:spPr>
        <p:txBody>
          <a:bodyPr wrap="none" rtlCol="0">
            <a:spAutoFit/>
          </a:bodyPr>
          <a:lstStyle/>
          <a:p>
            <a:r>
              <a:rPr lang="en-US" sz="4000" dirty="0">
                <a:latin typeface="Helvetica" pitchFamily="2" charset="0"/>
              </a:rPr>
              <a:t>Server</a:t>
            </a:r>
          </a:p>
        </p:txBody>
      </p:sp>
      <p:cxnSp>
        <p:nvCxnSpPr>
          <p:cNvPr id="37" name="Straight Arrow Connector 36">
            <a:extLst>
              <a:ext uri="{FF2B5EF4-FFF2-40B4-BE49-F238E27FC236}">
                <a16:creationId xmlns:a16="http://schemas.microsoft.com/office/drawing/2014/main" id="{48E75198-EF4A-0840-8E6C-550C4536B812}"/>
              </a:ext>
            </a:extLst>
          </p:cNvPr>
          <p:cNvCxnSpPr>
            <a:cxnSpLocks/>
          </p:cNvCxnSpPr>
          <p:nvPr/>
        </p:nvCxnSpPr>
        <p:spPr>
          <a:xfrm flipH="1">
            <a:off x="3268447" y="3847897"/>
            <a:ext cx="3903500" cy="446317"/>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BF27742-6E4A-964C-95EC-B2EA83F7DBB6}"/>
              </a:ext>
            </a:extLst>
          </p:cNvPr>
          <p:cNvCxnSpPr>
            <a:cxnSpLocks/>
            <a:endCxn id="31" idx="1"/>
          </p:cNvCxnSpPr>
          <p:nvPr/>
        </p:nvCxnSpPr>
        <p:spPr>
          <a:xfrm>
            <a:off x="3267957" y="4441167"/>
            <a:ext cx="3979208" cy="1777096"/>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71041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Flat Delegation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rotWithShape="1">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rcRect l="12925" t="29126" r="15213" b="9052"/>
          <a:stretch/>
        </p:blipFill>
        <p:spPr>
          <a:xfrm>
            <a:off x="0" y="3742051"/>
            <a:ext cx="3268446" cy="2108823"/>
          </a:xfrm>
          <a:prstGeom prst="rect">
            <a:avLst/>
          </a:prstGeom>
          <a:noFill/>
          <a:ln>
            <a:noFill/>
          </a:ln>
        </p:spPr>
      </p:pic>
      <p:sp>
        <p:nvSpPr>
          <p:cNvPr id="5" name="Rectangle 4">
            <a:extLst>
              <a:ext uri="{FF2B5EF4-FFF2-40B4-BE49-F238E27FC236}">
                <a16:creationId xmlns:a16="http://schemas.microsoft.com/office/drawing/2014/main" id="{35BF9180-7D82-1948-9141-DBD6E1F0AC68}"/>
              </a:ext>
            </a:extLst>
          </p:cNvPr>
          <p:cNvSpPr/>
          <p:nvPr/>
        </p:nvSpPr>
        <p:spPr>
          <a:xfrm>
            <a:off x="6237515" y="168204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6" name="Rectangle 5">
            <a:extLst>
              <a:ext uri="{FF2B5EF4-FFF2-40B4-BE49-F238E27FC236}">
                <a16:creationId xmlns:a16="http://schemas.microsoft.com/office/drawing/2014/main" id="{FCB2001C-BFDE-2C44-B04B-1314DB921959}"/>
              </a:ext>
            </a:extLst>
          </p:cNvPr>
          <p:cNvSpPr/>
          <p:nvPr/>
        </p:nvSpPr>
        <p:spPr>
          <a:xfrm>
            <a:off x="6237515" y="212291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7" name="Rectangle 6">
            <a:extLst>
              <a:ext uri="{FF2B5EF4-FFF2-40B4-BE49-F238E27FC236}">
                <a16:creationId xmlns:a16="http://schemas.microsoft.com/office/drawing/2014/main" id="{781E5447-4E25-2C42-BF3D-8ED47648469B}"/>
              </a:ext>
            </a:extLst>
          </p:cNvPr>
          <p:cNvSpPr/>
          <p:nvPr/>
        </p:nvSpPr>
        <p:spPr>
          <a:xfrm>
            <a:off x="6213020" y="401662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8" name="Rectangle 7">
            <a:extLst>
              <a:ext uri="{FF2B5EF4-FFF2-40B4-BE49-F238E27FC236}">
                <a16:creationId xmlns:a16="http://schemas.microsoft.com/office/drawing/2014/main" id="{6BA0BC3F-90C9-DB47-B64D-AD8085BE219A}"/>
              </a:ext>
            </a:extLst>
          </p:cNvPr>
          <p:cNvSpPr/>
          <p:nvPr/>
        </p:nvSpPr>
        <p:spPr>
          <a:xfrm>
            <a:off x="6213020" y="445749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9" name="Rectangle 8">
            <a:extLst>
              <a:ext uri="{FF2B5EF4-FFF2-40B4-BE49-F238E27FC236}">
                <a16:creationId xmlns:a16="http://schemas.microsoft.com/office/drawing/2014/main" id="{9CCFCEBB-BA29-DC45-915A-725C766BEB1A}"/>
              </a:ext>
            </a:extLst>
          </p:cNvPr>
          <p:cNvSpPr/>
          <p:nvPr/>
        </p:nvSpPr>
        <p:spPr>
          <a:xfrm>
            <a:off x="6237515" y="25620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0" name="Rectangle 9">
            <a:extLst>
              <a:ext uri="{FF2B5EF4-FFF2-40B4-BE49-F238E27FC236}">
                <a16:creationId xmlns:a16="http://schemas.microsoft.com/office/drawing/2014/main" id="{BA5CE733-E1BE-0B4A-9AF9-7214F392EF17}"/>
              </a:ext>
            </a:extLst>
          </p:cNvPr>
          <p:cNvSpPr/>
          <p:nvPr/>
        </p:nvSpPr>
        <p:spPr>
          <a:xfrm>
            <a:off x="6213020" y="489836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16" name="Rectangle 15">
            <a:extLst>
              <a:ext uri="{FF2B5EF4-FFF2-40B4-BE49-F238E27FC236}">
                <a16:creationId xmlns:a16="http://schemas.microsoft.com/office/drawing/2014/main" id="{88320B73-DA00-534B-B44C-DF35427A18E8}"/>
              </a:ext>
            </a:extLst>
          </p:cNvPr>
          <p:cNvSpPr/>
          <p:nvPr/>
        </p:nvSpPr>
        <p:spPr>
          <a:xfrm>
            <a:off x="6716489" y="219367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17" name="Rectangle 16">
            <a:extLst>
              <a:ext uri="{FF2B5EF4-FFF2-40B4-BE49-F238E27FC236}">
                <a16:creationId xmlns:a16="http://schemas.microsoft.com/office/drawing/2014/main" id="{2B8EDAB0-8C02-AB4A-9227-59A846D5D051}"/>
              </a:ext>
            </a:extLst>
          </p:cNvPr>
          <p:cNvSpPr/>
          <p:nvPr/>
        </p:nvSpPr>
        <p:spPr>
          <a:xfrm>
            <a:off x="6716489" y="2634548"/>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EB97001-9955-7C4D-9AD1-210A1061AAA5}"/>
              </a:ext>
            </a:extLst>
          </p:cNvPr>
          <p:cNvSpPr/>
          <p:nvPr/>
        </p:nvSpPr>
        <p:spPr>
          <a:xfrm>
            <a:off x="6691994" y="452825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9" name="Rectangle 18">
            <a:extLst>
              <a:ext uri="{FF2B5EF4-FFF2-40B4-BE49-F238E27FC236}">
                <a16:creationId xmlns:a16="http://schemas.microsoft.com/office/drawing/2014/main" id="{DB4CE492-D1EE-604B-BEB3-33A520C41C8F}"/>
              </a:ext>
            </a:extLst>
          </p:cNvPr>
          <p:cNvSpPr/>
          <p:nvPr/>
        </p:nvSpPr>
        <p:spPr>
          <a:xfrm>
            <a:off x="6691994" y="496913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0" name="Rectangle 19">
            <a:extLst>
              <a:ext uri="{FF2B5EF4-FFF2-40B4-BE49-F238E27FC236}">
                <a16:creationId xmlns:a16="http://schemas.microsoft.com/office/drawing/2014/main" id="{9C7DBD96-CAE2-924D-A9E6-3F0FD754A846}"/>
              </a:ext>
            </a:extLst>
          </p:cNvPr>
          <p:cNvSpPr/>
          <p:nvPr/>
        </p:nvSpPr>
        <p:spPr>
          <a:xfrm>
            <a:off x="6716489" y="3073640"/>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21" name="Rectangle 20">
            <a:extLst>
              <a:ext uri="{FF2B5EF4-FFF2-40B4-BE49-F238E27FC236}">
                <a16:creationId xmlns:a16="http://schemas.microsoft.com/office/drawing/2014/main" id="{1EE98A72-C718-854A-8929-4C9DE546A59A}"/>
              </a:ext>
            </a:extLst>
          </p:cNvPr>
          <p:cNvSpPr/>
          <p:nvPr/>
        </p:nvSpPr>
        <p:spPr>
          <a:xfrm>
            <a:off x="6691994" y="541000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495922" cy="707886"/>
          </a:xfrm>
          <a:prstGeom prst="rect">
            <a:avLst/>
          </a:prstGeom>
          <a:noFill/>
        </p:spPr>
        <p:txBody>
          <a:bodyPr wrap="none" rtlCol="0">
            <a:spAutoFit/>
          </a:bodyPr>
          <a:lstStyle/>
          <a:p>
            <a:r>
              <a:rPr lang="en-US" sz="4000" dirty="0">
                <a:latin typeface="Helvetica" pitchFamily="2" charset="0"/>
              </a:rPr>
              <a:t>Client</a:t>
            </a:r>
          </a:p>
        </p:txBody>
      </p:sp>
      <p:cxnSp>
        <p:nvCxnSpPr>
          <p:cNvPr id="40" name="Straight Arrow Connector 39">
            <a:extLst>
              <a:ext uri="{FF2B5EF4-FFF2-40B4-BE49-F238E27FC236}">
                <a16:creationId xmlns:a16="http://schemas.microsoft.com/office/drawing/2014/main" id="{3BF27742-6E4A-964C-95EC-B2EA83F7DBB6}"/>
              </a:ext>
            </a:extLst>
          </p:cNvPr>
          <p:cNvCxnSpPr>
            <a:cxnSpLocks/>
          </p:cNvCxnSpPr>
          <p:nvPr/>
        </p:nvCxnSpPr>
        <p:spPr>
          <a:xfrm flipV="1">
            <a:off x="1936505" y="1682043"/>
            <a:ext cx="912693" cy="2121122"/>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0559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2981B-56D3-EE4E-8229-8F6273B63718}"/>
              </a:ext>
            </a:extLst>
          </p:cNvPr>
          <p:cNvSpPr>
            <a:spLocks noGrp="1"/>
          </p:cNvSpPr>
          <p:nvPr>
            <p:ph type="title"/>
          </p:nvPr>
        </p:nvSpPr>
        <p:spPr/>
        <p:txBody>
          <a:bodyPr/>
          <a:lstStyle/>
          <a:p>
            <a:r>
              <a:rPr lang="en-US" dirty="0"/>
              <a:t>Asynchronous Flat Delegation – Permutations</a:t>
            </a:r>
          </a:p>
        </p:txBody>
      </p:sp>
      <p:sp>
        <p:nvSpPr>
          <p:cNvPr id="3" name="Content Placeholder 2">
            <a:extLst>
              <a:ext uri="{FF2B5EF4-FFF2-40B4-BE49-F238E27FC236}">
                <a16:creationId xmlns:a16="http://schemas.microsoft.com/office/drawing/2014/main" id="{E4F30FA5-ACB7-BA41-B15B-4105CEA4A889}"/>
              </a:ext>
            </a:extLst>
          </p:cNvPr>
          <p:cNvSpPr>
            <a:spLocks noGrp="1"/>
          </p:cNvSpPr>
          <p:nvPr>
            <p:ph idx="1"/>
          </p:nvPr>
        </p:nvSpPr>
        <p:spPr/>
        <p:txBody>
          <a:bodyPr/>
          <a:lstStyle/>
          <a:p>
            <a:r>
              <a:rPr lang="en-US" dirty="0"/>
              <a:t>Pending Request Reserve</a:t>
            </a:r>
          </a:p>
          <a:p>
            <a:r>
              <a:rPr lang="en-US" dirty="0"/>
              <a:t>Direct Request Line Write</a:t>
            </a:r>
          </a:p>
          <a:p>
            <a:pPr lvl="1"/>
            <a:r>
              <a:rPr lang="en-US" dirty="0"/>
              <a:t>Serve when blocked</a:t>
            </a:r>
          </a:p>
          <a:p>
            <a:pPr lvl="1"/>
            <a:r>
              <a:rPr lang="en-US" dirty="0"/>
              <a:t>Fast path</a:t>
            </a:r>
          </a:p>
          <a:p>
            <a:pPr lvl="1"/>
            <a:r>
              <a:rPr lang="en-US" dirty="0"/>
              <a:t>Bound by fixed number of invocations</a:t>
            </a:r>
          </a:p>
          <a:p>
            <a:pPr lvl="1"/>
            <a:r>
              <a:rPr lang="en-US" dirty="0"/>
              <a:t>Doorbell</a:t>
            </a:r>
          </a:p>
        </p:txBody>
      </p:sp>
    </p:spTree>
    <p:extLst>
      <p:ext uri="{BB962C8B-B14F-4D97-AF65-F5344CB8AC3E}">
        <p14:creationId xmlns:p14="http://schemas.microsoft.com/office/powerpoint/2010/main" val="40996225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96B131-1E03-BD43-9D7F-AC38280AB414}"/>
              </a:ext>
            </a:extLst>
          </p:cNvPr>
          <p:cNvPicPr>
            <a:picLocks noChangeAspect="1"/>
          </p:cNvPicPr>
          <p:nvPr/>
        </p:nvPicPr>
        <p:blipFill>
          <a:blip r:embed="rId2"/>
          <a:stretch>
            <a:fillRect/>
          </a:stretch>
        </p:blipFill>
        <p:spPr>
          <a:xfrm>
            <a:off x="1555830" y="714206"/>
            <a:ext cx="10115470" cy="6048544"/>
          </a:xfrm>
          <a:prstGeom prst="rect">
            <a:avLst/>
          </a:prstGeom>
        </p:spPr>
      </p:pic>
      <p:sp>
        <p:nvSpPr>
          <p:cNvPr id="2" name="Title 1">
            <a:extLst>
              <a:ext uri="{FF2B5EF4-FFF2-40B4-BE49-F238E27FC236}">
                <a16:creationId xmlns:a16="http://schemas.microsoft.com/office/drawing/2014/main" id="{C6E7D774-135A-0E44-8683-5FCC9E2EE44E}"/>
              </a:ext>
            </a:extLst>
          </p:cNvPr>
          <p:cNvSpPr>
            <a:spLocks noGrp="1"/>
          </p:cNvSpPr>
          <p:nvPr>
            <p:ph type="title"/>
          </p:nvPr>
        </p:nvSpPr>
        <p:spPr/>
        <p:txBody>
          <a:bodyPr/>
          <a:lstStyle/>
          <a:p>
            <a:r>
              <a:rPr lang="en-US" dirty="0"/>
              <a:t>Asynchronous Flat Delegation – Results</a:t>
            </a:r>
          </a:p>
        </p:txBody>
      </p:sp>
    </p:spTree>
    <p:extLst>
      <p:ext uri="{BB962C8B-B14F-4D97-AF65-F5344CB8AC3E}">
        <p14:creationId xmlns:p14="http://schemas.microsoft.com/office/powerpoint/2010/main" val="3522468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C925-4619-E640-A071-C65D02D0F1B1}"/>
              </a:ext>
            </a:extLst>
          </p:cNvPr>
          <p:cNvSpPr>
            <a:spLocks noGrp="1"/>
          </p:cNvSpPr>
          <p:nvPr>
            <p:ph type="title"/>
          </p:nvPr>
        </p:nvSpPr>
        <p:spPr/>
        <p:txBody>
          <a:bodyPr/>
          <a:lstStyle/>
          <a:p>
            <a:r>
              <a:rPr lang="en-US" dirty="0"/>
              <a:t>Asynchronous Flat Delegation - Latency</a:t>
            </a:r>
          </a:p>
        </p:txBody>
      </p:sp>
      <p:pic>
        <p:nvPicPr>
          <p:cNvPr id="4" name="Picture 3">
            <a:extLst>
              <a:ext uri="{FF2B5EF4-FFF2-40B4-BE49-F238E27FC236}">
                <a16:creationId xmlns:a16="http://schemas.microsoft.com/office/drawing/2014/main" id="{95B3E04D-BCAD-A34C-850E-15E93D17E881}"/>
              </a:ext>
            </a:extLst>
          </p:cNvPr>
          <p:cNvPicPr>
            <a:picLocks noChangeAspect="1"/>
          </p:cNvPicPr>
          <p:nvPr/>
        </p:nvPicPr>
        <p:blipFill>
          <a:blip r:embed="rId2"/>
          <a:stretch>
            <a:fillRect/>
          </a:stretch>
        </p:blipFill>
        <p:spPr>
          <a:xfrm>
            <a:off x="2473603" y="816429"/>
            <a:ext cx="9597827" cy="5744936"/>
          </a:xfrm>
          <a:prstGeom prst="rect">
            <a:avLst/>
          </a:prstGeom>
        </p:spPr>
      </p:pic>
      <p:sp>
        <p:nvSpPr>
          <p:cNvPr id="5" name="TextBox 4">
            <a:extLst>
              <a:ext uri="{FF2B5EF4-FFF2-40B4-BE49-F238E27FC236}">
                <a16:creationId xmlns:a16="http://schemas.microsoft.com/office/drawing/2014/main" id="{2B23BA99-BAFF-1F4E-8362-1A7B6A3E6FE8}"/>
              </a:ext>
            </a:extLst>
          </p:cNvPr>
          <p:cNvSpPr txBox="1"/>
          <p:nvPr/>
        </p:nvSpPr>
        <p:spPr>
          <a:xfrm>
            <a:off x="268600" y="2811734"/>
            <a:ext cx="2056973" cy="1754326"/>
          </a:xfrm>
          <a:prstGeom prst="rect">
            <a:avLst/>
          </a:prstGeom>
          <a:noFill/>
        </p:spPr>
        <p:txBody>
          <a:bodyPr wrap="none" rtlCol="0">
            <a:spAutoFit/>
          </a:bodyPr>
          <a:lstStyle/>
          <a:p>
            <a:r>
              <a:rPr lang="en-US" sz="3600" dirty="0">
                <a:latin typeface="Helvetica" pitchFamily="2" charset="0"/>
              </a:rPr>
              <a:t>28 Client</a:t>
            </a:r>
          </a:p>
          <a:p>
            <a:r>
              <a:rPr lang="en-US" sz="3600" dirty="0">
                <a:latin typeface="Helvetica" pitchFamily="2" charset="0"/>
              </a:rPr>
              <a:t>Server </a:t>
            </a:r>
          </a:p>
          <a:p>
            <a:r>
              <a:rPr lang="en-US" sz="3600" dirty="0">
                <a:latin typeface="Helvetica" pitchFamily="2" charset="0"/>
              </a:rPr>
              <a:t>Pairs</a:t>
            </a:r>
          </a:p>
        </p:txBody>
      </p:sp>
    </p:spTree>
    <p:extLst>
      <p:ext uri="{BB962C8B-B14F-4D97-AF65-F5344CB8AC3E}">
        <p14:creationId xmlns:p14="http://schemas.microsoft.com/office/powerpoint/2010/main" val="33423357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41074-E7C7-8547-AED0-26CF9DCDAC4E}"/>
              </a:ext>
            </a:extLst>
          </p:cNvPr>
          <p:cNvSpPr>
            <a:spLocks noGrp="1"/>
          </p:cNvSpPr>
          <p:nvPr>
            <p:ph type="title"/>
          </p:nvPr>
        </p:nvSpPr>
        <p:spPr/>
        <p:txBody>
          <a:bodyPr/>
          <a:lstStyle/>
          <a:p>
            <a:r>
              <a:rPr lang="en-US" dirty="0"/>
              <a:t>Asynchronous Flat Delegation - Latency</a:t>
            </a:r>
          </a:p>
        </p:txBody>
      </p:sp>
      <p:pic>
        <p:nvPicPr>
          <p:cNvPr id="4" name="Picture 3">
            <a:extLst>
              <a:ext uri="{FF2B5EF4-FFF2-40B4-BE49-F238E27FC236}">
                <a16:creationId xmlns:a16="http://schemas.microsoft.com/office/drawing/2014/main" id="{28B6C437-5848-B541-8587-0DF8459C9F37}"/>
              </a:ext>
            </a:extLst>
          </p:cNvPr>
          <p:cNvPicPr>
            <a:picLocks noChangeAspect="1"/>
          </p:cNvPicPr>
          <p:nvPr/>
        </p:nvPicPr>
        <p:blipFill>
          <a:blip r:embed="rId2"/>
          <a:stretch>
            <a:fillRect/>
          </a:stretch>
        </p:blipFill>
        <p:spPr>
          <a:xfrm>
            <a:off x="2666312" y="898070"/>
            <a:ext cx="9405118" cy="5610679"/>
          </a:xfrm>
          <a:prstGeom prst="rect">
            <a:avLst/>
          </a:prstGeom>
        </p:spPr>
      </p:pic>
      <p:sp>
        <p:nvSpPr>
          <p:cNvPr id="5" name="TextBox 4">
            <a:extLst>
              <a:ext uri="{FF2B5EF4-FFF2-40B4-BE49-F238E27FC236}">
                <a16:creationId xmlns:a16="http://schemas.microsoft.com/office/drawing/2014/main" id="{AB7A0B7F-1300-DC49-BF44-791B1A346049}"/>
              </a:ext>
            </a:extLst>
          </p:cNvPr>
          <p:cNvSpPr txBox="1"/>
          <p:nvPr/>
        </p:nvSpPr>
        <p:spPr>
          <a:xfrm>
            <a:off x="364955" y="2826246"/>
            <a:ext cx="2005677" cy="1754326"/>
          </a:xfrm>
          <a:prstGeom prst="rect">
            <a:avLst/>
          </a:prstGeom>
          <a:noFill/>
        </p:spPr>
        <p:txBody>
          <a:bodyPr wrap="none" rtlCol="0">
            <a:spAutoFit/>
          </a:bodyPr>
          <a:lstStyle/>
          <a:p>
            <a:r>
              <a:rPr lang="en-US" sz="3600" dirty="0">
                <a:latin typeface="Helvetica" pitchFamily="2" charset="0"/>
              </a:rPr>
              <a:t>56 Client</a:t>
            </a:r>
          </a:p>
          <a:p>
            <a:r>
              <a:rPr lang="en-US" sz="3600" dirty="0">
                <a:latin typeface="Helvetica" pitchFamily="2" charset="0"/>
              </a:rPr>
              <a:t>Server </a:t>
            </a:r>
          </a:p>
          <a:p>
            <a:r>
              <a:rPr lang="en-US" sz="3600" dirty="0">
                <a:latin typeface="Helvetica" pitchFamily="2" charset="0"/>
              </a:rPr>
              <a:t>Pairs</a:t>
            </a:r>
          </a:p>
        </p:txBody>
      </p:sp>
    </p:spTree>
    <p:extLst>
      <p:ext uri="{BB962C8B-B14F-4D97-AF65-F5344CB8AC3E}">
        <p14:creationId xmlns:p14="http://schemas.microsoft.com/office/powerpoint/2010/main" val="29235111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0C66-1E0B-5D44-8ED4-324D5892321B}"/>
              </a:ext>
            </a:extLst>
          </p:cNvPr>
          <p:cNvSpPr>
            <a:spLocks noGrp="1"/>
          </p:cNvSpPr>
          <p:nvPr>
            <p:ph type="title"/>
          </p:nvPr>
        </p:nvSpPr>
        <p:spPr/>
        <p:txBody>
          <a:bodyPr/>
          <a:lstStyle/>
          <a:p>
            <a:r>
              <a:rPr lang="en-US" dirty="0"/>
              <a:t>Results of Microbenchmark</a:t>
            </a:r>
          </a:p>
        </p:txBody>
      </p:sp>
      <p:sp>
        <p:nvSpPr>
          <p:cNvPr id="3" name="Content Placeholder 2">
            <a:extLst>
              <a:ext uri="{FF2B5EF4-FFF2-40B4-BE49-F238E27FC236}">
                <a16:creationId xmlns:a16="http://schemas.microsoft.com/office/drawing/2014/main" id="{79D92C21-BBCD-5E42-8CBD-9B01AA317DDC}"/>
              </a:ext>
            </a:extLst>
          </p:cNvPr>
          <p:cNvSpPr>
            <a:spLocks noGrp="1"/>
          </p:cNvSpPr>
          <p:nvPr>
            <p:ph idx="1"/>
          </p:nvPr>
        </p:nvSpPr>
        <p:spPr/>
        <p:txBody>
          <a:bodyPr/>
          <a:lstStyle/>
          <a:p>
            <a:r>
              <a:rPr lang="en-US" dirty="0"/>
              <a:t>Quads Machines</a:t>
            </a:r>
          </a:p>
          <a:p>
            <a:r>
              <a:rPr lang="en-US" dirty="0"/>
              <a:t>Intel Skylake (2 </a:t>
            </a:r>
            <a:r>
              <a:rPr lang="en-US" dirty="0" err="1"/>
              <a:t>ea</a:t>
            </a:r>
            <a:r>
              <a:rPr lang="en-US" dirty="0"/>
              <a:t>) 14 core processors for 56 threads</a:t>
            </a:r>
          </a:p>
          <a:p>
            <a:r>
              <a:rPr lang="en-US" dirty="0"/>
              <a:t>32 KB L1, 1024KB L2 on-core cache</a:t>
            </a:r>
          </a:p>
          <a:p>
            <a:r>
              <a:rPr lang="en-US" dirty="0"/>
              <a:t>19,712 KB L3 cache per processor</a:t>
            </a:r>
          </a:p>
          <a:p>
            <a:r>
              <a:rPr lang="en-US" dirty="0"/>
              <a:t>97613732 kB DRAM</a:t>
            </a:r>
          </a:p>
          <a:p>
            <a:pPr marL="0" indent="0">
              <a:buNone/>
            </a:pPr>
            <a:endParaRPr lang="en-US" dirty="0"/>
          </a:p>
          <a:p>
            <a:endParaRPr lang="en-US" dirty="0"/>
          </a:p>
        </p:txBody>
      </p:sp>
    </p:spTree>
    <p:extLst>
      <p:ext uri="{BB962C8B-B14F-4D97-AF65-F5344CB8AC3E}">
        <p14:creationId xmlns:p14="http://schemas.microsoft.com/office/powerpoint/2010/main" val="2631526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Shared Memory</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12594" y="700053"/>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2"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821906" y="700051"/>
            <a:ext cx="4548188" cy="3411141"/>
          </a:xfrm>
          <a:prstGeom prst="rect">
            <a:avLst/>
          </a:prstGeom>
        </p:spPr>
      </p:pic>
      <p:pic>
        <p:nvPicPr>
          <p:cNvPr id="11" name="Picture 10">
            <a:extLst>
              <a:ext uri="{FF2B5EF4-FFF2-40B4-BE49-F238E27FC236}">
                <a16:creationId xmlns:a16="http://schemas.microsoft.com/office/drawing/2014/main" id="{CCA00B8E-F6D2-7D43-B526-92A9C36ABBE9}"/>
              </a:ext>
            </a:extLst>
          </p:cNvPr>
          <p:cNvPicPr>
            <a:picLocks noChangeAspect="1"/>
          </p:cNvPicPr>
          <p:nvPr/>
        </p:nvPicPr>
        <p:blipFill>
          <a:blip r:embed="rId2"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7523242" y="700052"/>
            <a:ext cx="4548188" cy="3411141"/>
          </a:xfrm>
          <a:prstGeom prst="rect">
            <a:avLst/>
          </a:prstGeom>
        </p:spPr>
      </p:pic>
      <p:sp>
        <p:nvSpPr>
          <p:cNvPr id="3" name="Rectangle 2">
            <a:extLst>
              <a:ext uri="{FF2B5EF4-FFF2-40B4-BE49-F238E27FC236}">
                <a16:creationId xmlns:a16="http://schemas.microsoft.com/office/drawing/2014/main" id="{FDF041E6-57E8-474E-BB5A-EC3BFA98CE36}"/>
              </a:ext>
            </a:extLst>
          </p:cNvPr>
          <p:cNvSpPr/>
          <p:nvPr/>
        </p:nvSpPr>
        <p:spPr>
          <a:xfrm>
            <a:off x="223058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2" name="Rectangle 11">
            <a:extLst>
              <a:ext uri="{FF2B5EF4-FFF2-40B4-BE49-F238E27FC236}">
                <a16:creationId xmlns:a16="http://schemas.microsoft.com/office/drawing/2014/main" id="{B8E06E85-8110-7943-9933-D3D4CDDC2115}"/>
              </a:ext>
            </a:extLst>
          </p:cNvPr>
          <p:cNvSpPr/>
          <p:nvPr/>
        </p:nvSpPr>
        <p:spPr>
          <a:xfrm>
            <a:off x="341930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13" name="Rectangle 12">
            <a:extLst>
              <a:ext uri="{FF2B5EF4-FFF2-40B4-BE49-F238E27FC236}">
                <a16:creationId xmlns:a16="http://schemas.microsoft.com/office/drawing/2014/main" id="{BAA74A4B-9465-234C-A30E-655E5763D5E8}"/>
              </a:ext>
            </a:extLst>
          </p:cNvPr>
          <p:cNvSpPr/>
          <p:nvPr/>
        </p:nvSpPr>
        <p:spPr>
          <a:xfrm>
            <a:off x="460802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14" name="Rectangle 13">
            <a:extLst>
              <a:ext uri="{FF2B5EF4-FFF2-40B4-BE49-F238E27FC236}">
                <a16:creationId xmlns:a16="http://schemas.microsoft.com/office/drawing/2014/main" id="{738A73E4-4514-D84A-ABAD-E3873594D381}"/>
              </a:ext>
            </a:extLst>
          </p:cNvPr>
          <p:cNvSpPr/>
          <p:nvPr/>
        </p:nvSpPr>
        <p:spPr>
          <a:xfrm>
            <a:off x="579674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15" name="Rectangle 14">
            <a:extLst>
              <a:ext uri="{FF2B5EF4-FFF2-40B4-BE49-F238E27FC236}">
                <a16:creationId xmlns:a16="http://schemas.microsoft.com/office/drawing/2014/main" id="{B1FAC528-99DA-3148-80A0-24F9CECA24EB}"/>
              </a:ext>
            </a:extLst>
          </p:cNvPr>
          <p:cNvSpPr/>
          <p:nvPr/>
        </p:nvSpPr>
        <p:spPr>
          <a:xfrm>
            <a:off x="698546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16" name="Rectangle 15">
            <a:extLst>
              <a:ext uri="{FF2B5EF4-FFF2-40B4-BE49-F238E27FC236}">
                <a16:creationId xmlns:a16="http://schemas.microsoft.com/office/drawing/2014/main" id="{08BE0BBF-0322-C94D-B11C-A94A8BCEC6A6}"/>
              </a:ext>
            </a:extLst>
          </p:cNvPr>
          <p:cNvSpPr/>
          <p:nvPr/>
        </p:nvSpPr>
        <p:spPr>
          <a:xfrm>
            <a:off x="817418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cxnSp>
        <p:nvCxnSpPr>
          <p:cNvPr id="19" name="Straight Connector 18">
            <a:extLst>
              <a:ext uri="{FF2B5EF4-FFF2-40B4-BE49-F238E27FC236}">
                <a16:creationId xmlns:a16="http://schemas.microsoft.com/office/drawing/2014/main" id="{8DF06A4C-673F-164E-A730-A9A2DB56EF34}"/>
              </a:ext>
            </a:extLst>
          </p:cNvPr>
          <p:cNvCxnSpPr>
            <a:cxnSpLocks/>
          </p:cNvCxnSpPr>
          <p:nvPr/>
        </p:nvCxnSpPr>
        <p:spPr>
          <a:xfrm>
            <a:off x="2438400" y="3026109"/>
            <a:ext cx="1383506" cy="1484931"/>
          </a:xfrm>
          <a:prstGeom prst="line">
            <a:avLst/>
          </a:prstGeom>
          <a:ln w="60325"/>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3F82BC2-0F2F-3B47-8828-DBEDF6126937}"/>
              </a:ext>
            </a:extLst>
          </p:cNvPr>
          <p:cNvCxnSpPr>
            <a:cxnSpLocks/>
          </p:cNvCxnSpPr>
          <p:nvPr/>
        </p:nvCxnSpPr>
        <p:spPr>
          <a:xfrm flipH="1">
            <a:off x="4013662" y="3026108"/>
            <a:ext cx="1206784" cy="1484932"/>
          </a:xfrm>
          <a:prstGeom prst="line">
            <a:avLst/>
          </a:prstGeom>
          <a:ln w="60325"/>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D57FC99E-5045-7549-80F2-ADCE9C9537FD}"/>
              </a:ext>
            </a:extLst>
          </p:cNvPr>
          <p:cNvSpPr txBox="1"/>
          <p:nvPr/>
        </p:nvSpPr>
        <p:spPr>
          <a:xfrm>
            <a:off x="2971295" y="2056037"/>
            <a:ext cx="393056" cy="523220"/>
          </a:xfrm>
          <a:prstGeom prst="rect">
            <a:avLst/>
          </a:prstGeom>
          <a:noFill/>
        </p:spPr>
        <p:txBody>
          <a:bodyPr wrap="none" rtlCol="0">
            <a:spAutoFit/>
          </a:bodyPr>
          <a:lstStyle/>
          <a:p>
            <a:r>
              <a:rPr lang="en-US" sz="2800" dirty="0"/>
              <a:t>A</a:t>
            </a:r>
          </a:p>
        </p:txBody>
      </p:sp>
      <p:sp>
        <p:nvSpPr>
          <p:cNvPr id="23" name="TextBox 22">
            <a:extLst>
              <a:ext uri="{FF2B5EF4-FFF2-40B4-BE49-F238E27FC236}">
                <a16:creationId xmlns:a16="http://schemas.microsoft.com/office/drawing/2014/main" id="{45CF6B4B-F62A-CD4A-B824-4725AB8960B1}"/>
              </a:ext>
            </a:extLst>
          </p:cNvPr>
          <p:cNvSpPr txBox="1"/>
          <p:nvPr/>
        </p:nvSpPr>
        <p:spPr>
          <a:xfrm>
            <a:off x="6393734" y="2056037"/>
            <a:ext cx="351378" cy="461665"/>
          </a:xfrm>
          <a:prstGeom prst="rect">
            <a:avLst/>
          </a:prstGeom>
          <a:noFill/>
        </p:spPr>
        <p:txBody>
          <a:bodyPr wrap="none" rtlCol="0">
            <a:spAutoFit/>
          </a:bodyPr>
          <a:lstStyle/>
          <a:p>
            <a:r>
              <a:rPr lang="en-US" sz="2400" dirty="0"/>
              <a:t>B</a:t>
            </a:r>
          </a:p>
        </p:txBody>
      </p:sp>
    </p:spTree>
    <p:extLst>
      <p:ext uri="{BB962C8B-B14F-4D97-AF65-F5344CB8AC3E}">
        <p14:creationId xmlns:p14="http://schemas.microsoft.com/office/powerpoint/2010/main" val="31836658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C80D-8CC9-EA47-88F1-F20D254EB610}"/>
              </a:ext>
            </a:extLst>
          </p:cNvPr>
          <p:cNvSpPr>
            <a:spLocks noGrp="1"/>
          </p:cNvSpPr>
          <p:nvPr>
            <p:ph type="title"/>
          </p:nvPr>
        </p:nvSpPr>
        <p:spPr/>
        <p:txBody>
          <a:bodyPr/>
          <a:lstStyle/>
          <a:p>
            <a:r>
              <a:rPr lang="en-US" dirty="0"/>
              <a:t>Results of Microbenchmark</a:t>
            </a:r>
          </a:p>
        </p:txBody>
      </p:sp>
      <p:sp>
        <p:nvSpPr>
          <p:cNvPr id="3" name="Content Placeholder 2">
            <a:extLst>
              <a:ext uri="{FF2B5EF4-FFF2-40B4-BE49-F238E27FC236}">
                <a16:creationId xmlns:a16="http://schemas.microsoft.com/office/drawing/2014/main" id="{CE81DC39-00CE-834C-8E62-40A96CF38A87}"/>
              </a:ext>
            </a:extLst>
          </p:cNvPr>
          <p:cNvSpPr>
            <a:spLocks noGrp="1"/>
          </p:cNvSpPr>
          <p:nvPr>
            <p:ph idx="1"/>
          </p:nvPr>
        </p:nvSpPr>
        <p:spPr/>
        <p:txBody>
          <a:bodyPr>
            <a:normAutofit lnSpcReduction="10000"/>
          </a:bodyPr>
          <a:lstStyle/>
          <a:p>
            <a:r>
              <a:rPr lang="en-US" dirty="0"/>
              <a:t>3 second run time</a:t>
            </a:r>
          </a:p>
          <a:p>
            <a:r>
              <a:rPr lang="en-US" dirty="0"/>
              <a:t>10 trials</a:t>
            </a:r>
          </a:p>
          <a:p>
            <a:r>
              <a:rPr lang="en-US" dirty="0"/>
              <a:t>Delegation</a:t>
            </a:r>
          </a:p>
          <a:p>
            <a:pPr lvl="1"/>
            <a:r>
              <a:rPr lang="en-US" dirty="0"/>
              <a:t>Client selects variable at random and delegates an increment function</a:t>
            </a:r>
          </a:p>
          <a:p>
            <a:pPr lvl="1"/>
            <a:r>
              <a:rPr lang="en-US" dirty="0"/>
              <a:t>64 B variables distributed evenly among delegation servers</a:t>
            </a:r>
          </a:p>
          <a:p>
            <a:pPr lvl="1"/>
            <a:r>
              <a:rPr lang="en-US" dirty="0"/>
              <a:t>Allocated as a NUMA-aware 2-d array</a:t>
            </a:r>
          </a:p>
          <a:p>
            <a:r>
              <a:rPr lang="en-US" dirty="0"/>
              <a:t>Synchronized</a:t>
            </a:r>
          </a:p>
          <a:p>
            <a:pPr lvl="1"/>
            <a:r>
              <a:rPr lang="en-US" dirty="0"/>
              <a:t>Allocated as an array using malloc()</a:t>
            </a:r>
          </a:p>
          <a:p>
            <a:pPr lvl="1"/>
            <a:r>
              <a:rPr lang="en-US" dirty="0"/>
              <a:t>All 56 threads select a variable at random and increment</a:t>
            </a:r>
          </a:p>
          <a:p>
            <a:pPr lvl="1"/>
            <a:r>
              <a:rPr lang="en-US" dirty="0"/>
              <a:t>Uses POSIX mutex and spin lock</a:t>
            </a:r>
          </a:p>
          <a:p>
            <a:pPr lvl="1"/>
            <a:r>
              <a:rPr lang="en-US" dirty="0"/>
              <a:t>Atomic is </a:t>
            </a:r>
            <a:r>
              <a:rPr lang="en-US" dirty="0" err="1"/>
              <a:t>gcc</a:t>
            </a:r>
            <a:r>
              <a:rPr lang="en-US" dirty="0"/>
              <a:t> built in fetch and add. </a:t>
            </a:r>
          </a:p>
          <a:p>
            <a:endParaRPr lang="en-US" dirty="0"/>
          </a:p>
        </p:txBody>
      </p:sp>
    </p:spTree>
    <p:extLst>
      <p:ext uri="{BB962C8B-B14F-4D97-AF65-F5344CB8AC3E}">
        <p14:creationId xmlns:p14="http://schemas.microsoft.com/office/powerpoint/2010/main" val="9054784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940628-DD4B-B54E-B6D3-D00443F6DB1F}"/>
              </a:ext>
            </a:extLst>
          </p:cNvPr>
          <p:cNvPicPr>
            <a:picLocks noChangeAspect="1"/>
          </p:cNvPicPr>
          <p:nvPr/>
        </p:nvPicPr>
        <p:blipFill>
          <a:blip r:embed="rId2"/>
          <a:stretch>
            <a:fillRect/>
          </a:stretch>
        </p:blipFill>
        <p:spPr>
          <a:xfrm>
            <a:off x="984250" y="374650"/>
            <a:ext cx="10223500" cy="6108700"/>
          </a:xfrm>
          <a:prstGeom prst="rect">
            <a:avLst/>
          </a:prstGeom>
        </p:spPr>
      </p:pic>
      <p:sp>
        <p:nvSpPr>
          <p:cNvPr id="2" name="Title 1">
            <a:extLst>
              <a:ext uri="{FF2B5EF4-FFF2-40B4-BE49-F238E27FC236}">
                <a16:creationId xmlns:a16="http://schemas.microsoft.com/office/drawing/2014/main" id="{7948018C-BE2D-1348-9497-5338AD2989FE}"/>
              </a:ext>
            </a:extLst>
          </p:cNvPr>
          <p:cNvSpPr>
            <a:spLocks noGrp="1"/>
          </p:cNvSpPr>
          <p:nvPr>
            <p:ph type="title"/>
          </p:nvPr>
        </p:nvSpPr>
        <p:spPr/>
        <p:txBody>
          <a:bodyPr/>
          <a:lstStyle/>
          <a:p>
            <a:r>
              <a:rPr lang="en-US" dirty="0"/>
              <a:t>Results</a:t>
            </a:r>
          </a:p>
        </p:txBody>
      </p:sp>
    </p:spTree>
    <p:extLst>
      <p:ext uri="{BB962C8B-B14F-4D97-AF65-F5344CB8AC3E}">
        <p14:creationId xmlns:p14="http://schemas.microsoft.com/office/powerpoint/2010/main" val="4744655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D4735-5953-1F43-9118-25C00943F330}"/>
              </a:ext>
            </a:extLst>
          </p:cNvPr>
          <p:cNvSpPr>
            <a:spLocks noGrp="1"/>
          </p:cNvSpPr>
          <p:nvPr>
            <p:ph type="title"/>
          </p:nvPr>
        </p:nvSpPr>
        <p:spPr/>
        <p:txBody>
          <a:bodyPr/>
          <a:lstStyle/>
          <a:p>
            <a:r>
              <a:rPr lang="en-US" dirty="0"/>
              <a:t>Results</a:t>
            </a:r>
          </a:p>
        </p:txBody>
      </p:sp>
      <p:graphicFrame>
        <p:nvGraphicFramePr>
          <p:cNvPr id="4" name="Chart 3">
            <a:extLst>
              <a:ext uri="{FF2B5EF4-FFF2-40B4-BE49-F238E27FC236}">
                <a16:creationId xmlns:a16="http://schemas.microsoft.com/office/drawing/2014/main" id="{3F518523-BBA6-CC49-AEF6-066BBFBF3176}"/>
              </a:ext>
            </a:extLst>
          </p:cNvPr>
          <p:cNvGraphicFramePr>
            <a:graphicFrameLocks/>
          </p:cNvGraphicFramePr>
          <p:nvPr/>
        </p:nvGraphicFramePr>
        <p:xfrm>
          <a:off x="809625" y="250825"/>
          <a:ext cx="10572750" cy="63563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911134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36BD16-21D3-9A4E-9D46-60A030FAB44C}"/>
              </a:ext>
            </a:extLst>
          </p:cNvPr>
          <p:cNvPicPr>
            <a:picLocks noChangeAspect="1"/>
          </p:cNvPicPr>
          <p:nvPr/>
        </p:nvPicPr>
        <p:blipFill>
          <a:blip r:embed="rId2"/>
          <a:stretch>
            <a:fillRect/>
          </a:stretch>
        </p:blipFill>
        <p:spPr>
          <a:xfrm>
            <a:off x="1155700" y="463550"/>
            <a:ext cx="9880600" cy="5930900"/>
          </a:xfrm>
          <a:prstGeom prst="rect">
            <a:avLst/>
          </a:prstGeom>
        </p:spPr>
      </p:pic>
      <p:sp>
        <p:nvSpPr>
          <p:cNvPr id="2" name="Title 1">
            <a:extLst>
              <a:ext uri="{FF2B5EF4-FFF2-40B4-BE49-F238E27FC236}">
                <a16:creationId xmlns:a16="http://schemas.microsoft.com/office/drawing/2014/main" id="{E6706C8C-A214-5C42-9BFD-A6063851D20D}"/>
              </a:ext>
            </a:extLst>
          </p:cNvPr>
          <p:cNvSpPr>
            <a:spLocks noGrp="1"/>
          </p:cNvSpPr>
          <p:nvPr>
            <p:ph type="title"/>
          </p:nvPr>
        </p:nvSpPr>
        <p:spPr/>
        <p:txBody>
          <a:bodyPr/>
          <a:lstStyle/>
          <a:p>
            <a:r>
              <a:rPr lang="en-US" dirty="0"/>
              <a:t>Results</a:t>
            </a:r>
          </a:p>
        </p:txBody>
      </p:sp>
    </p:spTree>
    <p:extLst>
      <p:ext uri="{BB962C8B-B14F-4D97-AF65-F5344CB8AC3E}">
        <p14:creationId xmlns:p14="http://schemas.microsoft.com/office/powerpoint/2010/main" val="2836898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Synchronization By Locks</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92868" y="455988"/>
            <a:ext cx="2560316" cy="1920237"/>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2"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49298" y="1244808"/>
            <a:ext cx="2560316" cy="1920237"/>
          </a:xfrm>
          <a:prstGeom prst="rect">
            <a:avLst/>
          </a:prstGeom>
        </p:spPr>
      </p:pic>
      <p:cxnSp>
        <p:nvCxnSpPr>
          <p:cNvPr id="4" name="Straight Connector 3">
            <a:extLst>
              <a:ext uri="{FF2B5EF4-FFF2-40B4-BE49-F238E27FC236}">
                <a16:creationId xmlns:a16="http://schemas.microsoft.com/office/drawing/2014/main" id="{77B543D8-89C4-1244-BDC4-16D8EE0D38B0}"/>
              </a:ext>
            </a:extLst>
          </p:cNvPr>
          <p:cNvCxnSpPr>
            <a:cxnSpLocks/>
          </p:cNvCxnSpPr>
          <p:nvPr/>
        </p:nvCxnSpPr>
        <p:spPr>
          <a:xfrm>
            <a:off x="2467448" y="944880"/>
            <a:ext cx="0" cy="558083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5B469E4-6AA7-2243-A9FB-95D88921285B}"/>
              </a:ext>
            </a:extLst>
          </p:cNvPr>
          <p:cNvCxnSpPr>
            <a:cxnSpLocks/>
          </p:cNvCxnSpPr>
          <p:nvPr/>
        </p:nvCxnSpPr>
        <p:spPr>
          <a:xfrm flipH="1">
            <a:off x="274320" y="6525715"/>
            <a:ext cx="1063752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978C59D-59CC-C14F-8182-716738BD08D5}"/>
              </a:ext>
            </a:extLst>
          </p:cNvPr>
          <p:cNvSpPr/>
          <p:nvPr/>
        </p:nvSpPr>
        <p:spPr>
          <a:xfrm>
            <a:off x="3035777" y="1187549"/>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14" name="Rectangle 13">
            <a:extLst>
              <a:ext uri="{FF2B5EF4-FFF2-40B4-BE49-F238E27FC236}">
                <a16:creationId xmlns:a16="http://schemas.microsoft.com/office/drawing/2014/main" id="{6DF865D2-3371-024F-B0F0-51683D5C23B3}"/>
              </a:ext>
            </a:extLst>
          </p:cNvPr>
          <p:cNvSpPr/>
          <p:nvPr/>
        </p:nvSpPr>
        <p:spPr>
          <a:xfrm>
            <a:off x="5248255" y="118754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15" name="Rectangle 14">
            <a:extLst>
              <a:ext uri="{FF2B5EF4-FFF2-40B4-BE49-F238E27FC236}">
                <a16:creationId xmlns:a16="http://schemas.microsoft.com/office/drawing/2014/main" id="{E67B6490-9211-A04A-8AC9-18F443A3AD34}"/>
              </a:ext>
            </a:extLst>
          </p:cNvPr>
          <p:cNvSpPr/>
          <p:nvPr/>
        </p:nvSpPr>
        <p:spPr>
          <a:xfrm>
            <a:off x="4138898" y="118754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pic>
        <p:nvPicPr>
          <p:cNvPr id="18" name="Picture 17">
            <a:extLst>
              <a:ext uri="{FF2B5EF4-FFF2-40B4-BE49-F238E27FC236}">
                <a16:creationId xmlns:a16="http://schemas.microsoft.com/office/drawing/2014/main" id="{6B8FC6DC-425D-4749-9082-B8AD9E908144}"/>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92868" y="2176703"/>
            <a:ext cx="2560316" cy="1920237"/>
          </a:xfrm>
          <a:prstGeom prst="rect">
            <a:avLst/>
          </a:prstGeom>
        </p:spPr>
      </p:pic>
      <p:pic>
        <p:nvPicPr>
          <p:cNvPr id="19" name="Picture 18">
            <a:extLst>
              <a:ext uri="{FF2B5EF4-FFF2-40B4-BE49-F238E27FC236}">
                <a16:creationId xmlns:a16="http://schemas.microsoft.com/office/drawing/2014/main" id="{D068F0D0-E983-E44B-8AF5-ECA26B9C3F03}"/>
              </a:ext>
            </a:extLst>
          </p:cNvPr>
          <p:cNvPicPr>
            <a:picLocks noChangeAspect="1"/>
          </p:cNvPicPr>
          <p:nvPr/>
        </p:nvPicPr>
        <p:blipFill>
          <a:blip r:embed="rId2"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49298" y="2965523"/>
            <a:ext cx="2560316" cy="1920237"/>
          </a:xfrm>
          <a:prstGeom prst="rect">
            <a:avLst/>
          </a:prstGeom>
        </p:spPr>
      </p:pic>
      <p:sp>
        <p:nvSpPr>
          <p:cNvPr id="26" name="Rectangle 25">
            <a:extLst>
              <a:ext uri="{FF2B5EF4-FFF2-40B4-BE49-F238E27FC236}">
                <a16:creationId xmlns:a16="http://schemas.microsoft.com/office/drawing/2014/main" id="{F437892F-77B8-424B-95F5-D014D364A965}"/>
              </a:ext>
            </a:extLst>
          </p:cNvPr>
          <p:cNvSpPr/>
          <p:nvPr/>
        </p:nvSpPr>
        <p:spPr>
          <a:xfrm>
            <a:off x="3355817" y="1895853"/>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27" name="Rectangle 26">
            <a:extLst>
              <a:ext uri="{FF2B5EF4-FFF2-40B4-BE49-F238E27FC236}">
                <a16:creationId xmlns:a16="http://schemas.microsoft.com/office/drawing/2014/main" id="{117B95E4-D4A9-B241-854D-D371D3BBA0B4}"/>
              </a:ext>
            </a:extLst>
          </p:cNvPr>
          <p:cNvSpPr/>
          <p:nvPr/>
        </p:nvSpPr>
        <p:spPr>
          <a:xfrm>
            <a:off x="5568295" y="189585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28" name="Rectangle 27">
            <a:extLst>
              <a:ext uri="{FF2B5EF4-FFF2-40B4-BE49-F238E27FC236}">
                <a16:creationId xmlns:a16="http://schemas.microsoft.com/office/drawing/2014/main" id="{3CCA2535-5221-0F4D-AA11-C51FB764325E}"/>
              </a:ext>
            </a:extLst>
          </p:cNvPr>
          <p:cNvSpPr/>
          <p:nvPr/>
        </p:nvSpPr>
        <p:spPr>
          <a:xfrm>
            <a:off x="4458938" y="189585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29" name="Rectangle 28">
            <a:extLst>
              <a:ext uri="{FF2B5EF4-FFF2-40B4-BE49-F238E27FC236}">
                <a16:creationId xmlns:a16="http://schemas.microsoft.com/office/drawing/2014/main" id="{B8EB4AC5-3D80-8C4D-8789-13B194EBBE3B}"/>
              </a:ext>
            </a:extLst>
          </p:cNvPr>
          <p:cNvSpPr/>
          <p:nvPr/>
        </p:nvSpPr>
        <p:spPr>
          <a:xfrm>
            <a:off x="3035777" y="2965523"/>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30" name="Rectangle 29">
            <a:extLst>
              <a:ext uri="{FF2B5EF4-FFF2-40B4-BE49-F238E27FC236}">
                <a16:creationId xmlns:a16="http://schemas.microsoft.com/office/drawing/2014/main" id="{E8E3051B-56B7-754D-B3E2-9B9FA33DAAB3}"/>
              </a:ext>
            </a:extLst>
          </p:cNvPr>
          <p:cNvSpPr/>
          <p:nvPr/>
        </p:nvSpPr>
        <p:spPr>
          <a:xfrm>
            <a:off x="5248255" y="296552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31" name="Rectangle 30">
            <a:extLst>
              <a:ext uri="{FF2B5EF4-FFF2-40B4-BE49-F238E27FC236}">
                <a16:creationId xmlns:a16="http://schemas.microsoft.com/office/drawing/2014/main" id="{92DC4987-1930-C94E-82E3-14ADF11B03A3}"/>
              </a:ext>
            </a:extLst>
          </p:cNvPr>
          <p:cNvSpPr/>
          <p:nvPr/>
        </p:nvSpPr>
        <p:spPr>
          <a:xfrm>
            <a:off x="4138898" y="296552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32" name="Rectangle 31">
            <a:extLst>
              <a:ext uri="{FF2B5EF4-FFF2-40B4-BE49-F238E27FC236}">
                <a16:creationId xmlns:a16="http://schemas.microsoft.com/office/drawing/2014/main" id="{D9305933-5B73-6248-BB31-419830C18C3B}"/>
              </a:ext>
            </a:extLst>
          </p:cNvPr>
          <p:cNvSpPr/>
          <p:nvPr/>
        </p:nvSpPr>
        <p:spPr>
          <a:xfrm>
            <a:off x="6284413" y="3611629"/>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33" name="Rectangle 32">
            <a:extLst>
              <a:ext uri="{FF2B5EF4-FFF2-40B4-BE49-F238E27FC236}">
                <a16:creationId xmlns:a16="http://schemas.microsoft.com/office/drawing/2014/main" id="{CE521778-9FD8-4A4D-94AA-7CCF4E7DD63B}"/>
              </a:ext>
            </a:extLst>
          </p:cNvPr>
          <p:cNvSpPr/>
          <p:nvPr/>
        </p:nvSpPr>
        <p:spPr>
          <a:xfrm>
            <a:off x="8496891" y="361162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34" name="Rectangle 33">
            <a:extLst>
              <a:ext uri="{FF2B5EF4-FFF2-40B4-BE49-F238E27FC236}">
                <a16:creationId xmlns:a16="http://schemas.microsoft.com/office/drawing/2014/main" id="{7F97ACFE-4330-1A4E-A75B-A8178566B785}"/>
              </a:ext>
            </a:extLst>
          </p:cNvPr>
          <p:cNvSpPr/>
          <p:nvPr/>
        </p:nvSpPr>
        <p:spPr>
          <a:xfrm>
            <a:off x="7387534" y="361162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pic>
        <p:nvPicPr>
          <p:cNvPr id="35" name="Picture 34">
            <a:extLst>
              <a:ext uri="{FF2B5EF4-FFF2-40B4-BE49-F238E27FC236}">
                <a16:creationId xmlns:a16="http://schemas.microsoft.com/office/drawing/2014/main" id="{FA97A056-4E1E-5849-87CB-5FD51E5BE967}"/>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49298" y="4035191"/>
            <a:ext cx="2560316" cy="1920237"/>
          </a:xfrm>
          <a:prstGeom prst="rect">
            <a:avLst/>
          </a:prstGeom>
        </p:spPr>
      </p:pic>
      <p:pic>
        <p:nvPicPr>
          <p:cNvPr id="36" name="Picture 35">
            <a:extLst>
              <a:ext uri="{FF2B5EF4-FFF2-40B4-BE49-F238E27FC236}">
                <a16:creationId xmlns:a16="http://schemas.microsoft.com/office/drawing/2014/main" id="{3419CB3A-0475-E74B-BBAC-AFBCF1507165}"/>
              </a:ext>
            </a:extLst>
          </p:cNvPr>
          <p:cNvPicPr>
            <a:picLocks noChangeAspect="1"/>
          </p:cNvPicPr>
          <p:nvPr/>
        </p:nvPicPr>
        <p:blipFill>
          <a:blip r:embed="rId2"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205728" y="4824011"/>
            <a:ext cx="2560316" cy="1920237"/>
          </a:xfrm>
          <a:prstGeom prst="rect">
            <a:avLst/>
          </a:prstGeom>
        </p:spPr>
      </p:pic>
      <p:sp>
        <p:nvSpPr>
          <p:cNvPr id="37" name="Rectangle 36">
            <a:extLst>
              <a:ext uri="{FF2B5EF4-FFF2-40B4-BE49-F238E27FC236}">
                <a16:creationId xmlns:a16="http://schemas.microsoft.com/office/drawing/2014/main" id="{6CF64611-1797-AB45-9679-9F317012583D}"/>
              </a:ext>
            </a:extLst>
          </p:cNvPr>
          <p:cNvSpPr/>
          <p:nvPr/>
        </p:nvSpPr>
        <p:spPr>
          <a:xfrm>
            <a:off x="6233135" y="4787820"/>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38" name="Rectangle 37">
            <a:extLst>
              <a:ext uri="{FF2B5EF4-FFF2-40B4-BE49-F238E27FC236}">
                <a16:creationId xmlns:a16="http://schemas.microsoft.com/office/drawing/2014/main" id="{68FAFD1C-522D-D141-A43A-9BA3D596067B}"/>
              </a:ext>
            </a:extLst>
          </p:cNvPr>
          <p:cNvSpPr/>
          <p:nvPr/>
        </p:nvSpPr>
        <p:spPr>
          <a:xfrm>
            <a:off x="8445613" y="4787819"/>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39" name="Rectangle 38">
            <a:extLst>
              <a:ext uri="{FF2B5EF4-FFF2-40B4-BE49-F238E27FC236}">
                <a16:creationId xmlns:a16="http://schemas.microsoft.com/office/drawing/2014/main" id="{39E3CD1E-4B7E-5E4F-ACE9-34C96090B576}"/>
              </a:ext>
            </a:extLst>
          </p:cNvPr>
          <p:cNvSpPr/>
          <p:nvPr/>
        </p:nvSpPr>
        <p:spPr>
          <a:xfrm>
            <a:off x="7336256" y="4787819"/>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40" name="Rectangle 39">
            <a:extLst>
              <a:ext uri="{FF2B5EF4-FFF2-40B4-BE49-F238E27FC236}">
                <a16:creationId xmlns:a16="http://schemas.microsoft.com/office/drawing/2014/main" id="{860CD196-C54E-8F44-AFA9-AD584D8961A4}"/>
              </a:ext>
            </a:extLst>
          </p:cNvPr>
          <p:cNvSpPr/>
          <p:nvPr/>
        </p:nvSpPr>
        <p:spPr>
          <a:xfrm>
            <a:off x="2963567" y="5531043"/>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41" name="Rectangle 40">
            <a:extLst>
              <a:ext uri="{FF2B5EF4-FFF2-40B4-BE49-F238E27FC236}">
                <a16:creationId xmlns:a16="http://schemas.microsoft.com/office/drawing/2014/main" id="{F24E9AE2-0AEB-0942-A8CC-E4652F79DD90}"/>
              </a:ext>
            </a:extLst>
          </p:cNvPr>
          <p:cNvSpPr/>
          <p:nvPr/>
        </p:nvSpPr>
        <p:spPr>
          <a:xfrm>
            <a:off x="5176045" y="553104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42" name="Rectangle 41">
            <a:extLst>
              <a:ext uri="{FF2B5EF4-FFF2-40B4-BE49-F238E27FC236}">
                <a16:creationId xmlns:a16="http://schemas.microsoft.com/office/drawing/2014/main" id="{52E55118-5810-744B-A238-AA0C40562B33}"/>
              </a:ext>
            </a:extLst>
          </p:cNvPr>
          <p:cNvSpPr/>
          <p:nvPr/>
        </p:nvSpPr>
        <p:spPr>
          <a:xfrm>
            <a:off x="4066688" y="553104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cxnSp>
        <p:nvCxnSpPr>
          <p:cNvPr id="43" name="Straight Connector 42">
            <a:extLst>
              <a:ext uri="{FF2B5EF4-FFF2-40B4-BE49-F238E27FC236}">
                <a16:creationId xmlns:a16="http://schemas.microsoft.com/office/drawing/2014/main" id="{8402F0CB-3608-BA44-B81B-BAF2803D4F0F}"/>
              </a:ext>
            </a:extLst>
          </p:cNvPr>
          <p:cNvCxnSpPr>
            <a:cxnSpLocks/>
          </p:cNvCxnSpPr>
          <p:nvPr/>
        </p:nvCxnSpPr>
        <p:spPr>
          <a:xfrm flipH="1">
            <a:off x="274320" y="4422595"/>
            <a:ext cx="1063752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D7C58F3-6D3A-7948-AC52-C2317DD9A403}"/>
              </a:ext>
            </a:extLst>
          </p:cNvPr>
          <p:cNvCxnSpPr>
            <a:cxnSpLocks/>
          </p:cNvCxnSpPr>
          <p:nvPr/>
        </p:nvCxnSpPr>
        <p:spPr>
          <a:xfrm flipH="1">
            <a:off x="274320" y="2639515"/>
            <a:ext cx="1063752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121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Synchronization By Locks</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92868" y="455988"/>
            <a:ext cx="2560316" cy="1920237"/>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2"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49298" y="1244808"/>
            <a:ext cx="2560316" cy="1920237"/>
          </a:xfrm>
          <a:prstGeom prst="rect">
            <a:avLst/>
          </a:prstGeom>
        </p:spPr>
      </p:pic>
      <p:cxnSp>
        <p:nvCxnSpPr>
          <p:cNvPr id="4" name="Straight Connector 3">
            <a:extLst>
              <a:ext uri="{FF2B5EF4-FFF2-40B4-BE49-F238E27FC236}">
                <a16:creationId xmlns:a16="http://schemas.microsoft.com/office/drawing/2014/main" id="{77B543D8-89C4-1244-BDC4-16D8EE0D38B0}"/>
              </a:ext>
            </a:extLst>
          </p:cNvPr>
          <p:cNvCxnSpPr>
            <a:cxnSpLocks/>
          </p:cNvCxnSpPr>
          <p:nvPr/>
        </p:nvCxnSpPr>
        <p:spPr>
          <a:xfrm>
            <a:off x="2467448" y="944880"/>
            <a:ext cx="0" cy="558083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5B469E4-6AA7-2243-A9FB-95D88921285B}"/>
              </a:ext>
            </a:extLst>
          </p:cNvPr>
          <p:cNvCxnSpPr>
            <a:cxnSpLocks/>
          </p:cNvCxnSpPr>
          <p:nvPr/>
        </p:nvCxnSpPr>
        <p:spPr>
          <a:xfrm flipH="1">
            <a:off x="274320" y="6525715"/>
            <a:ext cx="1063752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978C59D-59CC-C14F-8182-716738BD08D5}"/>
              </a:ext>
            </a:extLst>
          </p:cNvPr>
          <p:cNvSpPr/>
          <p:nvPr/>
        </p:nvSpPr>
        <p:spPr>
          <a:xfrm>
            <a:off x="3035777" y="1187549"/>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14" name="Rectangle 13">
            <a:extLst>
              <a:ext uri="{FF2B5EF4-FFF2-40B4-BE49-F238E27FC236}">
                <a16:creationId xmlns:a16="http://schemas.microsoft.com/office/drawing/2014/main" id="{6DF865D2-3371-024F-B0F0-51683D5C23B3}"/>
              </a:ext>
            </a:extLst>
          </p:cNvPr>
          <p:cNvSpPr/>
          <p:nvPr/>
        </p:nvSpPr>
        <p:spPr>
          <a:xfrm>
            <a:off x="5248255" y="118754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15" name="Rectangle 14">
            <a:extLst>
              <a:ext uri="{FF2B5EF4-FFF2-40B4-BE49-F238E27FC236}">
                <a16:creationId xmlns:a16="http://schemas.microsoft.com/office/drawing/2014/main" id="{E67B6490-9211-A04A-8AC9-18F443A3AD34}"/>
              </a:ext>
            </a:extLst>
          </p:cNvPr>
          <p:cNvSpPr/>
          <p:nvPr/>
        </p:nvSpPr>
        <p:spPr>
          <a:xfrm>
            <a:off x="4138898" y="118754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pic>
        <p:nvPicPr>
          <p:cNvPr id="18" name="Picture 17">
            <a:extLst>
              <a:ext uri="{FF2B5EF4-FFF2-40B4-BE49-F238E27FC236}">
                <a16:creationId xmlns:a16="http://schemas.microsoft.com/office/drawing/2014/main" id="{6B8FC6DC-425D-4749-9082-B8AD9E908144}"/>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92868" y="2176703"/>
            <a:ext cx="2560316" cy="1920237"/>
          </a:xfrm>
          <a:prstGeom prst="rect">
            <a:avLst/>
          </a:prstGeom>
        </p:spPr>
      </p:pic>
      <p:pic>
        <p:nvPicPr>
          <p:cNvPr id="19" name="Picture 18">
            <a:extLst>
              <a:ext uri="{FF2B5EF4-FFF2-40B4-BE49-F238E27FC236}">
                <a16:creationId xmlns:a16="http://schemas.microsoft.com/office/drawing/2014/main" id="{D068F0D0-E983-E44B-8AF5-ECA26B9C3F03}"/>
              </a:ext>
            </a:extLst>
          </p:cNvPr>
          <p:cNvPicPr>
            <a:picLocks noChangeAspect="1"/>
          </p:cNvPicPr>
          <p:nvPr/>
        </p:nvPicPr>
        <p:blipFill>
          <a:blip r:embed="rId2"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49298" y="2965523"/>
            <a:ext cx="2560316" cy="1920237"/>
          </a:xfrm>
          <a:prstGeom prst="rect">
            <a:avLst/>
          </a:prstGeom>
        </p:spPr>
      </p:pic>
      <p:sp>
        <p:nvSpPr>
          <p:cNvPr id="26" name="Rectangle 25">
            <a:extLst>
              <a:ext uri="{FF2B5EF4-FFF2-40B4-BE49-F238E27FC236}">
                <a16:creationId xmlns:a16="http://schemas.microsoft.com/office/drawing/2014/main" id="{F437892F-77B8-424B-95F5-D014D364A965}"/>
              </a:ext>
            </a:extLst>
          </p:cNvPr>
          <p:cNvSpPr/>
          <p:nvPr/>
        </p:nvSpPr>
        <p:spPr>
          <a:xfrm>
            <a:off x="3355817" y="1895853"/>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27" name="Rectangle 26">
            <a:extLst>
              <a:ext uri="{FF2B5EF4-FFF2-40B4-BE49-F238E27FC236}">
                <a16:creationId xmlns:a16="http://schemas.microsoft.com/office/drawing/2014/main" id="{117B95E4-D4A9-B241-854D-D371D3BBA0B4}"/>
              </a:ext>
            </a:extLst>
          </p:cNvPr>
          <p:cNvSpPr/>
          <p:nvPr/>
        </p:nvSpPr>
        <p:spPr>
          <a:xfrm>
            <a:off x="5568295" y="189585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28" name="Rectangle 27">
            <a:extLst>
              <a:ext uri="{FF2B5EF4-FFF2-40B4-BE49-F238E27FC236}">
                <a16:creationId xmlns:a16="http://schemas.microsoft.com/office/drawing/2014/main" id="{3CCA2535-5221-0F4D-AA11-C51FB764325E}"/>
              </a:ext>
            </a:extLst>
          </p:cNvPr>
          <p:cNvSpPr/>
          <p:nvPr/>
        </p:nvSpPr>
        <p:spPr>
          <a:xfrm>
            <a:off x="4458938" y="189585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29" name="Rectangle 28">
            <a:extLst>
              <a:ext uri="{FF2B5EF4-FFF2-40B4-BE49-F238E27FC236}">
                <a16:creationId xmlns:a16="http://schemas.microsoft.com/office/drawing/2014/main" id="{B8EB4AC5-3D80-8C4D-8789-13B194EBBE3B}"/>
              </a:ext>
            </a:extLst>
          </p:cNvPr>
          <p:cNvSpPr/>
          <p:nvPr/>
        </p:nvSpPr>
        <p:spPr>
          <a:xfrm>
            <a:off x="3035777" y="2965523"/>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30" name="Rectangle 29">
            <a:extLst>
              <a:ext uri="{FF2B5EF4-FFF2-40B4-BE49-F238E27FC236}">
                <a16:creationId xmlns:a16="http://schemas.microsoft.com/office/drawing/2014/main" id="{E8E3051B-56B7-754D-B3E2-9B9FA33DAAB3}"/>
              </a:ext>
            </a:extLst>
          </p:cNvPr>
          <p:cNvSpPr/>
          <p:nvPr/>
        </p:nvSpPr>
        <p:spPr>
          <a:xfrm>
            <a:off x="5248255" y="296552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31" name="Rectangle 30">
            <a:extLst>
              <a:ext uri="{FF2B5EF4-FFF2-40B4-BE49-F238E27FC236}">
                <a16:creationId xmlns:a16="http://schemas.microsoft.com/office/drawing/2014/main" id="{92DC4987-1930-C94E-82E3-14ADF11B03A3}"/>
              </a:ext>
            </a:extLst>
          </p:cNvPr>
          <p:cNvSpPr/>
          <p:nvPr/>
        </p:nvSpPr>
        <p:spPr>
          <a:xfrm>
            <a:off x="4138898" y="296552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32" name="Rectangle 31">
            <a:extLst>
              <a:ext uri="{FF2B5EF4-FFF2-40B4-BE49-F238E27FC236}">
                <a16:creationId xmlns:a16="http://schemas.microsoft.com/office/drawing/2014/main" id="{D9305933-5B73-6248-BB31-419830C18C3B}"/>
              </a:ext>
            </a:extLst>
          </p:cNvPr>
          <p:cNvSpPr/>
          <p:nvPr/>
        </p:nvSpPr>
        <p:spPr>
          <a:xfrm>
            <a:off x="6284413" y="3611629"/>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33" name="Rectangle 32">
            <a:extLst>
              <a:ext uri="{FF2B5EF4-FFF2-40B4-BE49-F238E27FC236}">
                <a16:creationId xmlns:a16="http://schemas.microsoft.com/office/drawing/2014/main" id="{CE521778-9FD8-4A4D-94AA-7CCF4E7DD63B}"/>
              </a:ext>
            </a:extLst>
          </p:cNvPr>
          <p:cNvSpPr/>
          <p:nvPr/>
        </p:nvSpPr>
        <p:spPr>
          <a:xfrm>
            <a:off x="8496891" y="361162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34" name="Rectangle 33">
            <a:extLst>
              <a:ext uri="{FF2B5EF4-FFF2-40B4-BE49-F238E27FC236}">
                <a16:creationId xmlns:a16="http://schemas.microsoft.com/office/drawing/2014/main" id="{7F97ACFE-4330-1A4E-A75B-A8178566B785}"/>
              </a:ext>
            </a:extLst>
          </p:cNvPr>
          <p:cNvSpPr/>
          <p:nvPr/>
        </p:nvSpPr>
        <p:spPr>
          <a:xfrm>
            <a:off x="7387534" y="361162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pic>
        <p:nvPicPr>
          <p:cNvPr id="35" name="Picture 34">
            <a:extLst>
              <a:ext uri="{FF2B5EF4-FFF2-40B4-BE49-F238E27FC236}">
                <a16:creationId xmlns:a16="http://schemas.microsoft.com/office/drawing/2014/main" id="{FA97A056-4E1E-5849-87CB-5FD51E5BE967}"/>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49298" y="4035191"/>
            <a:ext cx="2560316" cy="1920237"/>
          </a:xfrm>
          <a:prstGeom prst="rect">
            <a:avLst/>
          </a:prstGeom>
        </p:spPr>
      </p:pic>
      <p:pic>
        <p:nvPicPr>
          <p:cNvPr id="36" name="Picture 35">
            <a:extLst>
              <a:ext uri="{FF2B5EF4-FFF2-40B4-BE49-F238E27FC236}">
                <a16:creationId xmlns:a16="http://schemas.microsoft.com/office/drawing/2014/main" id="{3419CB3A-0475-E74B-BBAC-AFBCF1507165}"/>
              </a:ext>
            </a:extLst>
          </p:cNvPr>
          <p:cNvPicPr>
            <a:picLocks noChangeAspect="1"/>
          </p:cNvPicPr>
          <p:nvPr/>
        </p:nvPicPr>
        <p:blipFill>
          <a:blip r:embed="rId2"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205728" y="4824011"/>
            <a:ext cx="2560316" cy="1920237"/>
          </a:xfrm>
          <a:prstGeom prst="rect">
            <a:avLst/>
          </a:prstGeom>
        </p:spPr>
      </p:pic>
      <p:sp>
        <p:nvSpPr>
          <p:cNvPr id="37" name="Rectangle 36">
            <a:extLst>
              <a:ext uri="{FF2B5EF4-FFF2-40B4-BE49-F238E27FC236}">
                <a16:creationId xmlns:a16="http://schemas.microsoft.com/office/drawing/2014/main" id="{6CF64611-1797-AB45-9679-9F317012583D}"/>
              </a:ext>
            </a:extLst>
          </p:cNvPr>
          <p:cNvSpPr/>
          <p:nvPr/>
        </p:nvSpPr>
        <p:spPr>
          <a:xfrm>
            <a:off x="6233135" y="4787820"/>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38" name="Rectangle 37">
            <a:extLst>
              <a:ext uri="{FF2B5EF4-FFF2-40B4-BE49-F238E27FC236}">
                <a16:creationId xmlns:a16="http://schemas.microsoft.com/office/drawing/2014/main" id="{68FAFD1C-522D-D141-A43A-9BA3D596067B}"/>
              </a:ext>
            </a:extLst>
          </p:cNvPr>
          <p:cNvSpPr/>
          <p:nvPr/>
        </p:nvSpPr>
        <p:spPr>
          <a:xfrm>
            <a:off x="8445613" y="4787819"/>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39" name="Rectangle 38">
            <a:extLst>
              <a:ext uri="{FF2B5EF4-FFF2-40B4-BE49-F238E27FC236}">
                <a16:creationId xmlns:a16="http://schemas.microsoft.com/office/drawing/2014/main" id="{39E3CD1E-4B7E-5E4F-ACE9-34C96090B576}"/>
              </a:ext>
            </a:extLst>
          </p:cNvPr>
          <p:cNvSpPr/>
          <p:nvPr/>
        </p:nvSpPr>
        <p:spPr>
          <a:xfrm>
            <a:off x="7336256" y="4787819"/>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40" name="Rectangle 39">
            <a:extLst>
              <a:ext uri="{FF2B5EF4-FFF2-40B4-BE49-F238E27FC236}">
                <a16:creationId xmlns:a16="http://schemas.microsoft.com/office/drawing/2014/main" id="{860CD196-C54E-8F44-AFA9-AD584D8961A4}"/>
              </a:ext>
            </a:extLst>
          </p:cNvPr>
          <p:cNvSpPr/>
          <p:nvPr/>
        </p:nvSpPr>
        <p:spPr>
          <a:xfrm>
            <a:off x="2963567" y="5531043"/>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41" name="Rectangle 40">
            <a:extLst>
              <a:ext uri="{FF2B5EF4-FFF2-40B4-BE49-F238E27FC236}">
                <a16:creationId xmlns:a16="http://schemas.microsoft.com/office/drawing/2014/main" id="{F24E9AE2-0AEB-0942-A8CC-E4652F79DD90}"/>
              </a:ext>
            </a:extLst>
          </p:cNvPr>
          <p:cNvSpPr/>
          <p:nvPr/>
        </p:nvSpPr>
        <p:spPr>
          <a:xfrm>
            <a:off x="5176045" y="553104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42" name="Rectangle 41">
            <a:extLst>
              <a:ext uri="{FF2B5EF4-FFF2-40B4-BE49-F238E27FC236}">
                <a16:creationId xmlns:a16="http://schemas.microsoft.com/office/drawing/2014/main" id="{52E55118-5810-744B-A238-AA0C40562B33}"/>
              </a:ext>
            </a:extLst>
          </p:cNvPr>
          <p:cNvSpPr/>
          <p:nvPr/>
        </p:nvSpPr>
        <p:spPr>
          <a:xfrm>
            <a:off x="4066688" y="553104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cxnSp>
        <p:nvCxnSpPr>
          <p:cNvPr id="43" name="Straight Connector 42">
            <a:extLst>
              <a:ext uri="{FF2B5EF4-FFF2-40B4-BE49-F238E27FC236}">
                <a16:creationId xmlns:a16="http://schemas.microsoft.com/office/drawing/2014/main" id="{8402F0CB-3608-BA44-B81B-BAF2803D4F0F}"/>
              </a:ext>
            </a:extLst>
          </p:cNvPr>
          <p:cNvCxnSpPr>
            <a:cxnSpLocks/>
          </p:cNvCxnSpPr>
          <p:nvPr/>
        </p:nvCxnSpPr>
        <p:spPr>
          <a:xfrm flipH="1">
            <a:off x="274320" y="4422595"/>
            <a:ext cx="1063752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D7C58F3-6D3A-7948-AC52-C2317DD9A403}"/>
              </a:ext>
            </a:extLst>
          </p:cNvPr>
          <p:cNvCxnSpPr>
            <a:cxnSpLocks/>
          </p:cNvCxnSpPr>
          <p:nvPr/>
        </p:nvCxnSpPr>
        <p:spPr>
          <a:xfrm flipH="1">
            <a:off x="274320" y="2639515"/>
            <a:ext cx="1063752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pic>
        <p:nvPicPr>
          <p:cNvPr id="46" name="Picture 45" descr="A picture containing white, table, shirt, black&#10;&#10;Description automatically generated">
            <a:extLst>
              <a:ext uri="{FF2B5EF4-FFF2-40B4-BE49-F238E27FC236}">
                <a16:creationId xmlns:a16="http://schemas.microsoft.com/office/drawing/2014/main" id="{D1469978-02AB-0A43-9148-1BD57A5FEF17}"/>
              </a:ext>
            </a:extLst>
          </p:cNvPr>
          <p:cNvPicPr>
            <a:picLocks noChangeAspect="1"/>
          </p:cNvPicPr>
          <p:nvPr/>
        </p:nvPicPr>
        <p:blipFill rotWithShape="1">
          <a:blip r:embed="rId5" cstate="hqprint">
            <a:biLevel thresh="50000"/>
            <a:extLst>
              <a:ext uri="{BEBA8EAE-BF5A-486C-A8C5-ECC9F3942E4B}">
                <a14:imgProps xmlns:a14="http://schemas.microsoft.com/office/drawing/2010/main">
                  <a14:imgLayer r:embed="rId6">
                    <a14:imgEffect>
                      <a14:backgroundRemoval t="7332" b="92561" l="3496" r="93134">
                        <a14:foregroundMark x1="92572" y1="13100" x2="85206" y2="7332"/>
                        <a14:foregroundMark x1="85206" y1="7332" x2="19164" y2="22210"/>
                        <a14:foregroundMark x1="19476" y1="23181" x2="10300" y2="23774"/>
                        <a14:foregroundMark x1="10300" y1="23774" x2="3496" y2="28787"/>
                        <a14:foregroundMark x1="3496" y1="28787" x2="12547" y2="29704"/>
                        <a14:foregroundMark x1="12547" y1="29704" x2="42010" y2="23450"/>
                        <a14:foregroundMark x1="41760" y1="23181" x2="50811" y2="23181"/>
                        <a14:foregroundMark x1="50811" y1="23181" x2="89576" y2="13100"/>
                        <a14:foregroundMark x1="89576" y1="13100" x2="84020" y2="7655"/>
                        <a14:foregroundMark x1="89700" y1="9865" x2="15605" y2="25175"/>
                        <a14:foregroundMark x1="15605" y1="25175" x2="25031" y2="25283"/>
                        <a14:foregroundMark x1="25031" y1="25283" x2="87453" y2="10135"/>
                        <a14:foregroundMark x1="66042" y1="21456" x2="66979" y2="29434"/>
                        <a14:foregroundMark x1="66979" y1="29434" x2="72285" y2="36065"/>
                        <a14:foregroundMark x1="72285" y1="36065" x2="64732" y2="40701"/>
                        <a14:foregroundMark x1="64732" y1="40701" x2="55743" y2="38814"/>
                        <a14:foregroundMark x1="55743" y1="38814" x2="52122" y2="31267"/>
                        <a14:foregroundMark x1="52122" y1="31267" x2="56242" y2="24205"/>
                        <a14:foregroundMark x1="56242" y1="24205" x2="64544" y2="20970"/>
                        <a14:foregroundMark x1="64544" y1="20970" x2="66042" y2="20970"/>
                        <a14:foregroundMark x1="30587" y1="31105" x2="40449" y2="44906"/>
                        <a14:foregroundMark x1="40449" y1="44906" x2="34020" y2="50836"/>
                        <a14:foregroundMark x1="34020" y1="50836" x2="24594" y2="45822"/>
                        <a14:foregroundMark x1="24594" y1="45822" x2="16854" y2="31321"/>
                        <a14:foregroundMark x1="16854" y1="31321" x2="26217" y2="30135"/>
                        <a14:foregroundMark x1="26217" y1="30135" x2="30899" y2="30836"/>
                        <a14:foregroundMark x1="42884" y1="50350" x2="49501" y2="44420"/>
                        <a14:foregroundMark x1="49501" y1="44420" x2="59051" y2="44313"/>
                        <a14:foregroundMark x1="59051" y1="44313" x2="64856" y2="51536"/>
                        <a14:foregroundMark x1="64856" y1="51536" x2="61548" y2="59084"/>
                        <a14:foregroundMark x1="61548" y1="59084" x2="54682" y2="64043"/>
                        <a14:foregroundMark x1="54682" y1="64043" x2="45568" y2="63612"/>
                        <a14:foregroundMark x1="45568" y1="63612" x2="42884" y2="55526"/>
                        <a14:foregroundMark x1="42884" y1="55526" x2="43758" y2="50836"/>
                        <a14:foregroundMark x1="46567" y1="49596" x2="45755" y2="57844"/>
                        <a14:foregroundMark x1="45755" y1="57844" x2="53808" y2="63666"/>
                        <a14:foregroundMark x1="53808" y1="63666" x2="58427" y2="56442"/>
                        <a14:foregroundMark x1="58427" y1="56442" x2="57928" y2="48464"/>
                        <a14:foregroundMark x1="57928" y1="48464" x2="48627" y2="46469"/>
                        <a14:foregroundMark x1="48627" y1="46469" x2="46317" y2="50566"/>
                        <a14:foregroundMark x1="64295" y1="61456" x2="66604" y2="69003"/>
                        <a14:foregroundMark x1="66604" y1="69003" x2="74532" y2="73046"/>
                        <a14:foregroundMark x1="74532" y1="73046" x2="78277" y2="65714"/>
                        <a14:foregroundMark x1="78277" y1="65714" x2="72222" y2="59461"/>
                        <a14:foregroundMark x1="72222" y1="59461" x2="64607" y2="62695"/>
                        <a14:foregroundMark x1="76280" y1="72776" x2="76841" y2="72291"/>
                        <a14:foregroundMark x1="46005" y1="67116" x2="48377" y2="82642"/>
                        <a14:foregroundMark x1="48377" y1="82642" x2="39513" y2="81456"/>
                        <a14:foregroundMark x1="39513" y1="81456" x2="34707" y2="74447"/>
                        <a14:foregroundMark x1="34707" y1="74447" x2="40949" y2="68356"/>
                        <a14:foregroundMark x1="40949" y1="68356" x2="46317" y2="67385"/>
                        <a14:foregroundMark x1="76280" y1="72776" x2="76592" y2="72776"/>
                        <a14:foregroundMark x1="69164" y1="76765" x2="73658" y2="83450"/>
                        <a14:foregroundMark x1="73658" y1="83450" x2="66542" y2="88895"/>
                        <a14:foregroundMark x1="66542" y1="88895" x2="59988" y2="83181"/>
                        <a14:foregroundMark x1="59988" y1="83181" x2="66604" y2="77089"/>
                        <a14:foregroundMark x1="66604" y1="77089" x2="69164" y2="76981"/>
                        <a14:foregroundMark x1="50874" y1="92022" x2="51436" y2="92561"/>
                        <a14:foregroundMark x1="89700" y1="78491" x2="89139" y2="78221"/>
                        <a14:foregroundMark x1="92572" y1="81186" x2="93134" y2="81186"/>
                        <a14:backgroundMark x1="27154" y1="47655" x2="26592" y2="47871"/>
                      </a14:backgroundRemoval>
                    </a14:imgEffect>
                  </a14:imgLayer>
                </a14:imgProps>
              </a:ext>
              <a:ext uri="{28A0092B-C50C-407E-A947-70E740481C1C}">
                <a14:useLocalDpi xmlns:a14="http://schemas.microsoft.com/office/drawing/2010/main"/>
              </a:ext>
            </a:extLst>
          </a:blip>
          <a:srcRect/>
          <a:stretch/>
        </p:blipFill>
        <p:spPr>
          <a:xfrm rot="5400000">
            <a:off x="3457543" y="158020"/>
            <a:ext cx="5335990" cy="6176705"/>
          </a:xfrm>
          <a:prstGeom prst="rect">
            <a:avLst/>
          </a:prstGeom>
        </p:spPr>
      </p:pic>
    </p:spTree>
    <p:extLst>
      <p:ext uri="{BB962C8B-B14F-4D97-AF65-F5344CB8AC3E}">
        <p14:creationId xmlns:p14="http://schemas.microsoft.com/office/powerpoint/2010/main" val="1771326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Shared Memory</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12594" y="700053"/>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2"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821906" y="700051"/>
            <a:ext cx="4548188" cy="3411141"/>
          </a:xfrm>
          <a:prstGeom prst="rect">
            <a:avLst/>
          </a:prstGeom>
        </p:spPr>
      </p:pic>
      <p:pic>
        <p:nvPicPr>
          <p:cNvPr id="11" name="Picture 10">
            <a:extLst>
              <a:ext uri="{FF2B5EF4-FFF2-40B4-BE49-F238E27FC236}">
                <a16:creationId xmlns:a16="http://schemas.microsoft.com/office/drawing/2014/main" id="{CCA00B8E-F6D2-7D43-B526-92A9C36ABBE9}"/>
              </a:ext>
            </a:extLst>
          </p:cNvPr>
          <p:cNvPicPr>
            <a:picLocks noChangeAspect="1"/>
          </p:cNvPicPr>
          <p:nvPr/>
        </p:nvPicPr>
        <p:blipFill>
          <a:blip r:embed="rId2"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7523242" y="700052"/>
            <a:ext cx="4548188" cy="3411141"/>
          </a:xfrm>
          <a:prstGeom prst="rect">
            <a:avLst/>
          </a:prstGeom>
        </p:spPr>
      </p:pic>
      <p:sp>
        <p:nvSpPr>
          <p:cNvPr id="3" name="Rectangle 2">
            <a:extLst>
              <a:ext uri="{FF2B5EF4-FFF2-40B4-BE49-F238E27FC236}">
                <a16:creationId xmlns:a16="http://schemas.microsoft.com/office/drawing/2014/main" id="{FDF041E6-57E8-474E-BB5A-EC3BFA98CE36}"/>
              </a:ext>
            </a:extLst>
          </p:cNvPr>
          <p:cNvSpPr/>
          <p:nvPr/>
        </p:nvSpPr>
        <p:spPr>
          <a:xfrm>
            <a:off x="223058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2" name="Rectangle 11">
            <a:extLst>
              <a:ext uri="{FF2B5EF4-FFF2-40B4-BE49-F238E27FC236}">
                <a16:creationId xmlns:a16="http://schemas.microsoft.com/office/drawing/2014/main" id="{B8E06E85-8110-7943-9933-D3D4CDDC2115}"/>
              </a:ext>
            </a:extLst>
          </p:cNvPr>
          <p:cNvSpPr/>
          <p:nvPr/>
        </p:nvSpPr>
        <p:spPr>
          <a:xfrm>
            <a:off x="341930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13" name="Rectangle 12">
            <a:extLst>
              <a:ext uri="{FF2B5EF4-FFF2-40B4-BE49-F238E27FC236}">
                <a16:creationId xmlns:a16="http://schemas.microsoft.com/office/drawing/2014/main" id="{BAA74A4B-9465-234C-A30E-655E5763D5E8}"/>
              </a:ext>
            </a:extLst>
          </p:cNvPr>
          <p:cNvSpPr/>
          <p:nvPr/>
        </p:nvSpPr>
        <p:spPr>
          <a:xfrm>
            <a:off x="460802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14" name="Rectangle 13">
            <a:extLst>
              <a:ext uri="{FF2B5EF4-FFF2-40B4-BE49-F238E27FC236}">
                <a16:creationId xmlns:a16="http://schemas.microsoft.com/office/drawing/2014/main" id="{738A73E4-4514-D84A-ABAD-E3873594D381}"/>
              </a:ext>
            </a:extLst>
          </p:cNvPr>
          <p:cNvSpPr/>
          <p:nvPr/>
        </p:nvSpPr>
        <p:spPr>
          <a:xfrm>
            <a:off x="579674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15" name="Rectangle 14">
            <a:extLst>
              <a:ext uri="{FF2B5EF4-FFF2-40B4-BE49-F238E27FC236}">
                <a16:creationId xmlns:a16="http://schemas.microsoft.com/office/drawing/2014/main" id="{B1FAC528-99DA-3148-80A0-24F9CECA24EB}"/>
              </a:ext>
            </a:extLst>
          </p:cNvPr>
          <p:cNvSpPr/>
          <p:nvPr/>
        </p:nvSpPr>
        <p:spPr>
          <a:xfrm>
            <a:off x="69854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16" name="Rectangle 15">
            <a:extLst>
              <a:ext uri="{FF2B5EF4-FFF2-40B4-BE49-F238E27FC236}">
                <a16:creationId xmlns:a16="http://schemas.microsoft.com/office/drawing/2014/main" id="{08BE0BBF-0322-C94D-B11C-A94A8BCEC6A6}"/>
              </a:ext>
            </a:extLst>
          </p:cNvPr>
          <p:cNvSpPr/>
          <p:nvPr/>
        </p:nvSpPr>
        <p:spPr>
          <a:xfrm>
            <a:off x="817418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cxnSp>
        <p:nvCxnSpPr>
          <p:cNvPr id="19" name="Straight Connector 18">
            <a:extLst>
              <a:ext uri="{FF2B5EF4-FFF2-40B4-BE49-F238E27FC236}">
                <a16:creationId xmlns:a16="http://schemas.microsoft.com/office/drawing/2014/main" id="{8DF06A4C-673F-164E-A730-A9A2DB56EF34}"/>
              </a:ext>
            </a:extLst>
          </p:cNvPr>
          <p:cNvCxnSpPr>
            <a:cxnSpLocks/>
          </p:cNvCxnSpPr>
          <p:nvPr/>
        </p:nvCxnSpPr>
        <p:spPr>
          <a:xfrm>
            <a:off x="2438400" y="3026109"/>
            <a:ext cx="1383506" cy="1484931"/>
          </a:xfrm>
          <a:prstGeom prst="line">
            <a:avLst/>
          </a:prstGeom>
          <a:ln w="60325"/>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3F82BC2-0F2F-3B47-8828-DBEDF6126937}"/>
              </a:ext>
            </a:extLst>
          </p:cNvPr>
          <p:cNvCxnSpPr>
            <a:cxnSpLocks/>
          </p:cNvCxnSpPr>
          <p:nvPr/>
        </p:nvCxnSpPr>
        <p:spPr>
          <a:xfrm flipH="1">
            <a:off x="4013662" y="3026108"/>
            <a:ext cx="1206784" cy="1484932"/>
          </a:xfrm>
          <a:prstGeom prst="line">
            <a:avLst/>
          </a:prstGeom>
          <a:ln w="60325"/>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D57FC99E-5045-7549-80F2-ADCE9C9537FD}"/>
              </a:ext>
            </a:extLst>
          </p:cNvPr>
          <p:cNvSpPr txBox="1"/>
          <p:nvPr/>
        </p:nvSpPr>
        <p:spPr>
          <a:xfrm>
            <a:off x="2971295" y="2056037"/>
            <a:ext cx="393056" cy="523220"/>
          </a:xfrm>
          <a:prstGeom prst="rect">
            <a:avLst/>
          </a:prstGeom>
          <a:noFill/>
        </p:spPr>
        <p:txBody>
          <a:bodyPr wrap="none" rtlCol="0">
            <a:spAutoFit/>
          </a:bodyPr>
          <a:lstStyle/>
          <a:p>
            <a:r>
              <a:rPr lang="en-US" sz="2800" dirty="0"/>
              <a:t>A</a:t>
            </a:r>
          </a:p>
        </p:txBody>
      </p:sp>
      <p:sp>
        <p:nvSpPr>
          <p:cNvPr id="23" name="TextBox 22">
            <a:extLst>
              <a:ext uri="{FF2B5EF4-FFF2-40B4-BE49-F238E27FC236}">
                <a16:creationId xmlns:a16="http://schemas.microsoft.com/office/drawing/2014/main" id="{45CF6B4B-F62A-CD4A-B824-4725AB8960B1}"/>
              </a:ext>
            </a:extLst>
          </p:cNvPr>
          <p:cNvSpPr txBox="1"/>
          <p:nvPr/>
        </p:nvSpPr>
        <p:spPr>
          <a:xfrm>
            <a:off x="6393734" y="2056037"/>
            <a:ext cx="351378" cy="461665"/>
          </a:xfrm>
          <a:prstGeom prst="rect">
            <a:avLst/>
          </a:prstGeom>
          <a:noFill/>
        </p:spPr>
        <p:txBody>
          <a:bodyPr wrap="none" rtlCol="0">
            <a:spAutoFit/>
          </a:bodyPr>
          <a:lstStyle/>
          <a:p>
            <a:r>
              <a:rPr lang="en-US" sz="2400" dirty="0"/>
              <a:t>B</a:t>
            </a:r>
          </a:p>
        </p:txBody>
      </p:sp>
      <p:sp>
        <p:nvSpPr>
          <p:cNvPr id="17" name="Rectangle 16">
            <a:extLst>
              <a:ext uri="{FF2B5EF4-FFF2-40B4-BE49-F238E27FC236}">
                <a16:creationId xmlns:a16="http://schemas.microsoft.com/office/drawing/2014/main" id="{0D7497A8-F0E5-6F44-A5B8-718AD241EC95}"/>
              </a:ext>
            </a:extLst>
          </p:cNvPr>
          <p:cNvSpPr/>
          <p:nvPr/>
        </p:nvSpPr>
        <p:spPr>
          <a:xfrm>
            <a:off x="223058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8" name="Rectangle 17">
            <a:extLst>
              <a:ext uri="{FF2B5EF4-FFF2-40B4-BE49-F238E27FC236}">
                <a16:creationId xmlns:a16="http://schemas.microsoft.com/office/drawing/2014/main" id="{404F5EE4-7C04-0A4D-9F0B-EAE69E67C7F5}"/>
              </a:ext>
            </a:extLst>
          </p:cNvPr>
          <p:cNvSpPr/>
          <p:nvPr/>
        </p:nvSpPr>
        <p:spPr>
          <a:xfrm>
            <a:off x="341930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20" name="Rectangle 19">
            <a:extLst>
              <a:ext uri="{FF2B5EF4-FFF2-40B4-BE49-F238E27FC236}">
                <a16:creationId xmlns:a16="http://schemas.microsoft.com/office/drawing/2014/main" id="{0411CE64-1983-8F49-89F7-B98AD3E9A2A9}"/>
              </a:ext>
            </a:extLst>
          </p:cNvPr>
          <p:cNvSpPr/>
          <p:nvPr/>
        </p:nvSpPr>
        <p:spPr>
          <a:xfrm>
            <a:off x="460802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22" name="Rectangle 21">
            <a:extLst>
              <a:ext uri="{FF2B5EF4-FFF2-40B4-BE49-F238E27FC236}">
                <a16:creationId xmlns:a16="http://schemas.microsoft.com/office/drawing/2014/main" id="{664272BA-9161-E244-A165-A0C04595C5B7}"/>
              </a:ext>
            </a:extLst>
          </p:cNvPr>
          <p:cNvSpPr/>
          <p:nvPr/>
        </p:nvSpPr>
        <p:spPr>
          <a:xfrm>
            <a:off x="579674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24" name="Rectangle 23">
            <a:extLst>
              <a:ext uri="{FF2B5EF4-FFF2-40B4-BE49-F238E27FC236}">
                <a16:creationId xmlns:a16="http://schemas.microsoft.com/office/drawing/2014/main" id="{967D76D8-02B1-7549-ADA1-742A56696FB4}"/>
              </a:ext>
            </a:extLst>
          </p:cNvPr>
          <p:cNvSpPr/>
          <p:nvPr/>
        </p:nvSpPr>
        <p:spPr>
          <a:xfrm>
            <a:off x="698546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25" name="Rectangle 24">
            <a:extLst>
              <a:ext uri="{FF2B5EF4-FFF2-40B4-BE49-F238E27FC236}">
                <a16:creationId xmlns:a16="http://schemas.microsoft.com/office/drawing/2014/main" id="{0FC31689-1658-9B4E-B3C9-F3BCA16A4E4A}"/>
              </a:ext>
            </a:extLst>
          </p:cNvPr>
          <p:cNvSpPr/>
          <p:nvPr/>
        </p:nvSpPr>
        <p:spPr>
          <a:xfrm>
            <a:off x="817418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sp>
        <p:nvSpPr>
          <p:cNvPr id="4" name="TextBox 3">
            <a:extLst>
              <a:ext uri="{FF2B5EF4-FFF2-40B4-BE49-F238E27FC236}">
                <a16:creationId xmlns:a16="http://schemas.microsoft.com/office/drawing/2014/main" id="{FA89D68F-BD2E-6C44-BD03-35D411A193FF}"/>
              </a:ext>
            </a:extLst>
          </p:cNvPr>
          <p:cNvSpPr txBox="1"/>
          <p:nvPr/>
        </p:nvSpPr>
        <p:spPr>
          <a:xfrm>
            <a:off x="1219200" y="4724643"/>
            <a:ext cx="835485" cy="461665"/>
          </a:xfrm>
          <a:prstGeom prst="rect">
            <a:avLst/>
          </a:prstGeom>
          <a:noFill/>
        </p:spPr>
        <p:txBody>
          <a:bodyPr wrap="none" rtlCol="0">
            <a:spAutoFit/>
          </a:bodyPr>
          <a:lstStyle/>
          <a:p>
            <a:r>
              <a:rPr lang="en-US" sz="2400" dirty="0">
                <a:latin typeface="Helvetica" pitchFamily="2" charset="0"/>
              </a:rPr>
              <a:t>Lock</a:t>
            </a:r>
          </a:p>
        </p:txBody>
      </p:sp>
      <p:sp>
        <p:nvSpPr>
          <p:cNvPr id="26" name="TextBox 25">
            <a:extLst>
              <a:ext uri="{FF2B5EF4-FFF2-40B4-BE49-F238E27FC236}">
                <a16:creationId xmlns:a16="http://schemas.microsoft.com/office/drawing/2014/main" id="{5D9BDE20-813A-944C-B979-0DB0BB399DFF}"/>
              </a:ext>
            </a:extLst>
          </p:cNvPr>
          <p:cNvSpPr txBox="1"/>
          <p:nvPr/>
        </p:nvSpPr>
        <p:spPr>
          <a:xfrm>
            <a:off x="1218480" y="5568924"/>
            <a:ext cx="835485" cy="461665"/>
          </a:xfrm>
          <a:prstGeom prst="rect">
            <a:avLst/>
          </a:prstGeom>
          <a:noFill/>
        </p:spPr>
        <p:txBody>
          <a:bodyPr wrap="none" rtlCol="0">
            <a:spAutoFit/>
          </a:bodyPr>
          <a:lstStyle/>
          <a:p>
            <a:r>
              <a:rPr lang="en-US" sz="2400" dirty="0">
                <a:latin typeface="Helvetica" pitchFamily="2" charset="0"/>
              </a:rPr>
              <a:t>Data</a:t>
            </a:r>
          </a:p>
        </p:txBody>
      </p:sp>
    </p:spTree>
    <p:extLst>
      <p:ext uri="{BB962C8B-B14F-4D97-AF65-F5344CB8AC3E}">
        <p14:creationId xmlns:p14="http://schemas.microsoft.com/office/powerpoint/2010/main" val="31461134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948</TotalTime>
  <Words>1970</Words>
  <Application>Microsoft Macintosh PowerPoint</Application>
  <PresentationFormat>Widescreen</PresentationFormat>
  <Paragraphs>808</Paragraphs>
  <Slides>63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Calibri</vt:lpstr>
      <vt:lpstr>Courier</vt:lpstr>
      <vt:lpstr>Helvetica</vt:lpstr>
      <vt:lpstr>Office Theme</vt:lpstr>
      <vt:lpstr>Asynchronous Delegation and its Applications</vt:lpstr>
      <vt:lpstr>Asynchronous Delegation and its Applications</vt:lpstr>
      <vt:lpstr>Accomplishments (On our benchmark)</vt:lpstr>
      <vt:lpstr>Agenda</vt:lpstr>
      <vt:lpstr>Background – Shared Memory</vt:lpstr>
      <vt:lpstr>Background – Shared Memory</vt:lpstr>
      <vt:lpstr>Background – Synchronization By Locks</vt:lpstr>
      <vt:lpstr>Background – Synchronization By Locks</vt:lpstr>
      <vt:lpstr>Background – Shared Memory</vt:lpstr>
      <vt:lpstr>Background – Synchronization By Locks</vt:lpstr>
      <vt:lpstr>Background – FFWD Style Delegation</vt:lpstr>
      <vt:lpstr>Background – Shared Memory</vt:lpstr>
      <vt:lpstr>Background – Shared Memory</vt:lpstr>
      <vt:lpstr>Background – Shared Memory</vt:lpstr>
      <vt:lpstr>Background – FFWD API</vt:lpstr>
      <vt:lpstr>Background – FFWD Delegation Design</vt:lpstr>
      <vt:lpstr>Background – FFWD Delegation Design</vt:lpstr>
      <vt:lpstr>Background – FFWD Delegation Design</vt:lpstr>
      <vt:lpstr>Background – FFWD Delegation Design</vt:lpstr>
      <vt:lpstr>Background – FFWD Delegation Design</vt:lpstr>
      <vt:lpstr>Background – FFWD Delegation Design</vt:lpstr>
      <vt:lpstr>Background - Benefits of Delegation</vt:lpstr>
      <vt:lpstr>Background – FFWD Delegation</vt:lpstr>
      <vt:lpstr>Background – FFWD API</vt:lpstr>
      <vt:lpstr>Background – Gepard Delegation</vt:lpstr>
      <vt:lpstr>Asynchronous Delegation</vt:lpstr>
      <vt:lpstr>Asynchronous Delegation – Comparison to Gepard</vt:lpstr>
      <vt:lpstr>Asynchronous Delegation – Comparison to Gepard</vt:lpstr>
      <vt:lpstr>Asynchronous Delegation – Comparison to Gepard</vt:lpstr>
      <vt:lpstr>Asynchronous Delegation – Comparison to Gepard</vt:lpstr>
      <vt:lpstr>Asynchronous Delegation – Comparison to Gepard</vt:lpstr>
      <vt:lpstr>Asynchronous Delegation – Comparison to Gepard</vt:lpstr>
      <vt:lpstr>Asynchronous Delegation – Comparison to Gepard</vt:lpstr>
      <vt:lpstr>Asynchronous Delegation – Comparison to Gepard</vt:lpstr>
      <vt:lpstr>Asynchronous Dedicated Delegation</vt:lpstr>
      <vt:lpstr>Asynchronous Dedicated Delegation - Benchmark</vt:lpstr>
      <vt:lpstr>Asynchronous Dedicated Delegation – Why Hold a Request Reserve?</vt:lpstr>
      <vt:lpstr>Asynchronous Dedicated Delegation – Request Reserve Implementation</vt:lpstr>
      <vt:lpstr>Asynchronous Dedicated Delegation – Pending Request Queue Length</vt:lpstr>
      <vt:lpstr>Asynchronous Dedicated Delegation – Pending Request Queue Length</vt:lpstr>
      <vt:lpstr>Asynchronous Dedicated Delegation – Pending Request Queue Length</vt:lpstr>
      <vt:lpstr>Asynchronous Dedicated Delegation – Pending Request Queue Length</vt:lpstr>
      <vt:lpstr>Asynchronous Dedicated Delegation – Number of Request Lines</vt:lpstr>
      <vt:lpstr>Asynchronous Dedicated Delegation –  Client and Server Production Rates</vt:lpstr>
      <vt:lpstr>Asynchronous Flat Delegation –Implementation</vt:lpstr>
      <vt:lpstr>Asynchronous Flat Delegation –Implementation</vt:lpstr>
      <vt:lpstr>Asynchronous Flat Delegation –Implementation</vt:lpstr>
      <vt:lpstr>Asynchronous Flat Delegation –Implementation</vt:lpstr>
      <vt:lpstr>Asynchronous Flat Delegation –Implementation</vt:lpstr>
      <vt:lpstr>Asynchronous Flat Delegation –Implementation</vt:lpstr>
      <vt:lpstr>Asynchronous Flat Delegation –Implementation</vt:lpstr>
      <vt:lpstr>Asynchronous Flat Delegation –Implementation</vt:lpstr>
      <vt:lpstr>Asynchronous Flat Delegation –Implementation</vt:lpstr>
      <vt:lpstr>Asynchronous Flat Delegation –Implementation</vt:lpstr>
      <vt:lpstr>Asynchronous Flat Delegation – Permutations</vt:lpstr>
      <vt:lpstr>Asynchronous Flat Delegation – Results</vt:lpstr>
      <vt:lpstr>Asynchronous Flat Delegation - Latency</vt:lpstr>
      <vt:lpstr>Asynchronous Flat Delegation - Latency</vt:lpstr>
      <vt:lpstr>Results of Microbenchmark</vt:lpstr>
      <vt:lpstr>Results of Microbenchmark</vt:lpstr>
      <vt:lpstr>Results</vt:lpstr>
      <vt:lpstr>Results</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Asynchronous Delegation and its Applications</dc:title>
  <dc:creator>Dill, George Arthur</dc:creator>
  <cp:lastModifiedBy>Dill, George Arthur</cp:lastModifiedBy>
  <cp:revision>55</cp:revision>
  <dcterms:created xsi:type="dcterms:W3CDTF">2019-10-26T15:30:15Z</dcterms:created>
  <dcterms:modified xsi:type="dcterms:W3CDTF">2019-10-27T20:40:49Z</dcterms:modified>
</cp:coreProperties>
</file>